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5" r:id="rId2"/>
    <p:sldId id="278" r:id="rId3"/>
    <p:sldId id="311" r:id="rId4"/>
    <p:sldId id="2076138656" r:id="rId5"/>
    <p:sldId id="2199" r:id="rId6"/>
    <p:sldId id="2076138742" r:id="rId7"/>
    <p:sldId id="286" r:id="rId8"/>
    <p:sldId id="295" r:id="rId9"/>
    <p:sldId id="2076138670" r:id="rId10"/>
    <p:sldId id="359" r:id="rId11"/>
    <p:sldId id="261" r:id="rId12"/>
    <p:sldId id="279" r:id="rId13"/>
    <p:sldId id="288" r:id="rId14"/>
    <p:sldId id="287" r:id="rId15"/>
    <p:sldId id="2076138747" r:id="rId16"/>
    <p:sldId id="2076138744" r:id="rId17"/>
    <p:sldId id="2076138748" r:id="rId18"/>
    <p:sldId id="2134804968" r:id="rId19"/>
    <p:sldId id="2134804950" r:id="rId20"/>
    <p:sldId id="2076138657" r:id="rId21"/>
    <p:sldId id="2076138672" r:id="rId22"/>
    <p:sldId id="2134804969" r:id="rId23"/>
    <p:sldId id="2134804970" r:id="rId24"/>
    <p:sldId id="2076138671" r:id="rId25"/>
    <p:sldId id="2076138669" r:id="rId26"/>
    <p:sldId id="2076138660" r:id="rId27"/>
    <p:sldId id="312" r:id="rId28"/>
    <p:sldId id="2134804971" r:id="rId29"/>
    <p:sldId id="2076138659"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6" autoAdjust="0"/>
    <p:restoredTop sz="94679" autoAdjust="0"/>
  </p:normalViewPr>
  <p:slideViewPr>
    <p:cSldViewPr snapToGrid="0">
      <p:cViewPr varScale="1">
        <p:scale>
          <a:sx n="86" d="100"/>
          <a:sy n="86" d="100"/>
        </p:scale>
        <p:origin x="36" y="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C0294-2B1C-4BAD-8F07-88605EC63C4A}" type="datetimeFigureOut">
              <a:rPr lang="en-US" smtClean="0"/>
              <a:t>10/23/2020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C5DAC-ECFE-4A65-BC9C-0F48C06E9CEC}" type="slidenum">
              <a:rPr lang="en-US" smtClean="0"/>
              <a:t>‹#›</a:t>
            </a:fld>
            <a:endParaRPr lang="en-US" dirty="0"/>
          </a:p>
        </p:txBody>
      </p:sp>
    </p:spTree>
    <p:extLst>
      <p:ext uri="{BB962C8B-B14F-4D97-AF65-F5344CB8AC3E}">
        <p14:creationId xmlns:p14="http://schemas.microsoft.com/office/powerpoint/2010/main" val="190922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ynamics.microsoft.com/en-us/mixed-reality/layou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ynamics.microsoft.com/en-us/mixed-reality/product-visualize/" TargetMode="External"/><Relationship Id="rId5" Type="http://schemas.openxmlformats.org/officeDocument/2006/relationships/hyperlink" Target="https://dynamics.microsoft.com/en-us/mixed-reality/guides/" TargetMode="External"/><Relationship Id="rId4" Type="http://schemas.openxmlformats.org/officeDocument/2006/relationships/hyperlink" Target="https://dynamics.microsoft.com/en-us/mixed-reality/remote-assist/?&amp;OCID=AID2000546_SEM_XieFmgAABfCOKeFk:20200121231330:s&amp;msclkid=a85c4837571a183518bd1610d29774e0&amp;ef_id=XieFmgAABfCOKeFk:20200121231330: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how do you realize those opportunities when so many challenges get in the way?</a:t>
            </a:r>
          </a:p>
          <a:p>
            <a:endParaRPr lang="en-US" dirty="0"/>
          </a:p>
          <a:p>
            <a:r>
              <a:rPr lang="en-US" dirty="0"/>
              <a:t>Businesses try off-the-shelf software-as-a-service (SaaS) solutions, but there isn’t always “an app for that.” </a:t>
            </a:r>
            <a:r>
              <a:rPr lang="en-US" sz="1400" dirty="0">
                <a:solidFill>
                  <a:srgbClr val="000000"/>
                </a:solidFill>
                <a:latin typeface="Segoe UI Light" panose="020B0502040204020203" pitchFamily="34" charset="0"/>
                <a:cs typeface="Segoe UI Light" panose="020B0502040204020203" pitchFamily="34" charset="0"/>
              </a:rPr>
              <a:t>Some processes are best solved by </a:t>
            </a:r>
            <a:r>
              <a:rPr lang="en-US" sz="1400" dirty="0">
                <a:solidFill>
                  <a:srgbClr val="742673"/>
                </a:solidFill>
                <a:latin typeface="Segoe UI Light" panose="020B0502040204020203" pitchFamily="34" charset="0"/>
                <a:cs typeface="Segoe UI Light" panose="020B0502040204020203" pitchFamily="34" charset="0"/>
              </a:rPr>
              <a:t>custom app development.</a:t>
            </a:r>
            <a:r>
              <a:rPr lang="en-US" dirty="0"/>
              <a:t> </a:t>
            </a:r>
            <a:r>
              <a:rPr lang="en-US" sz="1400" dirty="0">
                <a:solidFill>
                  <a:srgbClr val="000000"/>
                </a:solidFill>
                <a:latin typeface="Segoe UI Light" panose="020B0502040204020203" pitchFamily="34" charset="0"/>
                <a:cs typeface="Segoe UI Light" panose="020B0502040204020203" pitchFamily="34" charset="0"/>
              </a:rPr>
              <a:t>But there is only so much custom app development an organization can invest in, and your organization might not have the required expertise. Some processes require </a:t>
            </a:r>
            <a:r>
              <a:rPr lang="en-US" sz="1400" dirty="0">
                <a:solidFill>
                  <a:srgbClr val="742673"/>
                </a:solidFill>
                <a:latin typeface="Segoe UI Light" panose="020B0502040204020203" pitchFamily="34" charset="0"/>
                <a:cs typeface="Segoe UI Light" panose="020B0502040204020203" pitchFamily="34" charset="0"/>
              </a:rPr>
              <a:t>data from multiple, siloed sources. </a:t>
            </a:r>
            <a:r>
              <a:rPr lang="en-US" sz="1400" dirty="0">
                <a:solidFill>
                  <a:srgbClr val="000000"/>
                </a:solidFill>
                <a:latin typeface="Segoe UI Light" panose="020B0502040204020203" pitchFamily="34" charset="0"/>
                <a:cs typeface="Segoe UI Light" panose="020B0502040204020203" pitchFamily="34" charset="0"/>
              </a:rPr>
              <a:t>But it’s difficult to share data between siloed workloads and legacy applications.</a:t>
            </a:r>
          </a:p>
          <a:p>
            <a:pPr defTabSz="958523">
              <a:defRPr/>
            </a:pPr>
            <a:endParaRPr lang="en-US" sz="1400" dirty="0">
              <a:solidFill>
                <a:srgbClr val="000000"/>
              </a:solidFill>
              <a:latin typeface="Segoe UI Light" panose="020B0502040204020203" pitchFamily="34" charset="0"/>
              <a:cs typeface="Segoe UI Light" panose="020B0502040204020203" pitchFamily="34" charset="0"/>
            </a:endParaRPr>
          </a:p>
          <a:p>
            <a:pPr defTabSz="958523">
              <a:defRPr/>
            </a:pPr>
            <a:r>
              <a:rPr lang="en-US" sz="1400" dirty="0">
                <a:solidFill>
                  <a:srgbClr val="000000"/>
                </a:solidFill>
                <a:latin typeface="Segoe UI Light" panose="020B0502040204020203" pitchFamily="34" charset="0"/>
                <a:cs typeface="Segoe UI Light" panose="020B0502040204020203" pitchFamily="34" charset="0"/>
              </a:rPr>
              <a:t>Everything else is a missed opportunity to optimize and innovate. </a:t>
            </a:r>
            <a:r>
              <a:rPr lang="en-US" sz="1400" dirty="0">
                <a:solidFill>
                  <a:srgbClr val="742673"/>
                </a:solidFill>
              </a:rPr>
              <a:t>An end-to-end, integrated </a:t>
            </a:r>
            <a:r>
              <a:rPr lang="en-US" sz="1400" dirty="0">
                <a:solidFill>
                  <a:srgbClr val="742673"/>
                </a:solidFill>
                <a:latin typeface="Segoe UI Light" panose="020B0502040204020203" pitchFamily="34" charset="0"/>
                <a:cs typeface="Segoe UI Light" panose="020B0502040204020203" pitchFamily="34" charset="0"/>
              </a:rPr>
              <a:t>platform could solve these challenges and empower you to pursue new opportunities.</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4F38C9A-47B1-4C1B-BC8F-E2D495F6A1C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80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r>
              <a:rPr lang="en-US" sz="1224" u="none" kern="1200" dirty="0">
                <a:solidFill>
                  <a:schemeClr val="tx1"/>
                </a:solidFill>
                <a:effectLst/>
                <a:latin typeface="+mn-lt"/>
                <a:ea typeface="+mn-ea"/>
                <a:cs typeface="+mn-cs"/>
              </a:rPr>
              <a:t>To remain competitive, organizations must be able to build agile business processes. To enable organizations have this this agility and empower their users, </a:t>
            </a:r>
            <a:r>
              <a:rPr lang="en-US" dirty="0"/>
              <a:t>Microsoft combined the capabilities of four services, Power BI, Power Apps, Power Automate, and Power Virtual Agents into a unique and powerful low-code development platform. While the Microsoft Power Platform has capabilities that can impress any seasoned developer, it is designed to be </a:t>
            </a:r>
            <a:r>
              <a:rPr lang="en-US" sz="900" dirty="0">
                <a:latin typeface="Segoe UI Light" pitchFamily="34" charset="0"/>
              </a:rPr>
              <a:t>approachable and accessible to those in the best position to identify transformative applicati</a:t>
            </a:r>
            <a:r>
              <a:rPr lang="en-US" sz="900" kern="1200" dirty="0">
                <a:solidFill>
                  <a:schemeClr val="tx1"/>
                </a:solidFill>
                <a:latin typeface="Segoe UI Light" pitchFamily="34" charset="0"/>
                <a:ea typeface="+mn-ea"/>
                <a:cs typeface="+mn-cs"/>
              </a:rPr>
              <a:t>ons—thos</a:t>
            </a:r>
            <a:r>
              <a:rPr lang="en-US" sz="900" dirty="0">
                <a:latin typeface="Segoe UI Light" pitchFamily="34" charset="0"/>
              </a:rPr>
              <a:t>e who work on the front lines of a business.</a:t>
            </a:r>
          </a:p>
        </p:txBody>
      </p:sp>
      <p:sp>
        <p:nvSpPr>
          <p:cNvPr id="4" name="Header Placeholder 3"/>
          <p:cNvSpPr>
            <a:spLocks noGrp="1"/>
          </p:cNvSpPr>
          <p:nvPr>
            <p:ph type="hdr" sz="quarter"/>
          </p:nvPr>
        </p:nvSpPr>
        <p:spPr/>
        <p:txBody>
          <a:bodyPr/>
          <a:lstStyle/>
          <a:p>
            <a:pPr defTabSz="958579">
              <a:defRPr/>
            </a:pPr>
            <a:endParaRPr lang="en-US" dirty="0">
              <a:solidFill>
                <a:prstClr val="black"/>
              </a:solidFill>
              <a:latin typeface="Segoe UI" pitchFamily="34" charset="0"/>
            </a:endParaRPr>
          </a:p>
        </p:txBody>
      </p:sp>
      <p:sp>
        <p:nvSpPr>
          <p:cNvPr id="5" name="Footer Placeholder 4"/>
          <p:cNvSpPr>
            <a:spLocks noGrp="1"/>
          </p:cNvSpPr>
          <p:nvPr>
            <p:ph type="ftr" sz="quarter" idx="4"/>
          </p:nvPr>
        </p:nvSpPr>
        <p:spPr/>
        <p:txBody>
          <a:bodyPr/>
          <a:lstStyle/>
          <a:p>
            <a:pPr marL="587331" defTabSz="939420" eaLnBrk="0" hangingPunct="0">
              <a:defRPr/>
            </a:pP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defTabSz="958579">
              <a:defRPr/>
            </a:pPr>
            <a:fld id="{B4008EB6-D09E-4580-8CD6-DDB14511944F}" type="slidenum">
              <a:rPr lang="en-US">
                <a:solidFill>
                  <a:prstClr val="black"/>
                </a:solidFill>
                <a:latin typeface="Segoe UI" pitchFamily="34" charset="0"/>
              </a:rPr>
              <a:pPr defTabSz="958579">
                <a:defRPr/>
              </a:pPr>
              <a:t>6</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365451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aren’t familiar with the common data service, let’s take a look at what’s inside.</a:t>
            </a:r>
          </a:p>
          <a:p>
            <a:endParaRPr lang="en-US" dirty="0"/>
          </a:p>
          <a:p>
            <a:r>
              <a:rPr lang="en-US" dirty="0"/>
              <a:t>The Common Data Service is API first – everything you do in CDS creates an API.</a:t>
            </a:r>
          </a:p>
          <a:p>
            <a:r>
              <a:rPr lang="en-US" dirty="0"/>
              <a:t>CLICK</a:t>
            </a:r>
          </a:p>
          <a:p>
            <a:endParaRPr lang="en-US" dirty="0"/>
          </a:p>
          <a:p>
            <a:r>
              <a:rPr lang="en-US" dirty="0"/>
              <a:t>These are the same APIs are consumed by PowerApps, Power Automate, AI Builder, and PowerBI.  </a:t>
            </a:r>
          </a:p>
          <a:p>
            <a:r>
              <a:rPr lang="en-US" dirty="0"/>
              <a:t>CLICK</a:t>
            </a:r>
          </a:p>
          <a:p>
            <a:endParaRPr lang="en-US" dirty="0"/>
          </a:p>
          <a:p>
            <a:r>
              <a:rPr lang="en-US" dirty="0"/>
              <a:t>Immediately below the API, we have a rich security layer – ensuring that the right people can see the right data, and auditing all access along the way.</a:t>
            </a:r>
          </a:p>
          <a:p>
            <a:r>
              <a:rPr lang="en-US" dirty="0"/>
              <a:t>CLICK</a:t>
            </a:r>
          </a:p>
          <a:p>
            <a:endParaRPr lang="en-US" dirty="0"/>
          </a:p>
          <a:p>
            <a:r>
              <a:rPr lang="en-US" dirty="0"/>
              <a:t>From there we get to our logic layer, where you can implement custom business logic.  Because this logic is below the API, this ensures consistent business logic across ALL applications accessing your data.</a:t>
            </a:r>
          </a:p>
          <a:p>
            <a:r>
              <a:rPr lang="en-US" dirty="0"/>
              <a:t>CLICK</a:t>
            </a:r>
          </a:p>
          <a:p>
            <a:endParaRPr lang="en-US" dirty="0"/>
          </a:p>
          <a:p>
            <a:r>
              <a:rPr lang="en-US" dirty="0"/>
              <a:t>Then we get to the heart of CDS – our data tier.  This allows you to define the structure of your complex business data, without writing code.</a:t>
            </a:r>
          </a:p>
          <a:p>
            <a:r>
              <a:rPr lang="en-US" dirty="0"/>
              <a:t>CLICK</a:t>
            </a:r>
          </a:p>
          <a:p>
            <a:endParaRPr lang="en-US" dirty="0"/>
          </a:p>
          <a:p>
            <a:r>
              <a:rPr lang="en-US" dirty="0"/>
              <a:t>And, behind the scenes, we’re putting your data in the right place, using the optimal storage services provided by Azure.  This allows us to seamlessly support practically any time of data – from relational data to log data to file data to search indexes to data stored in Azure Data Lake.</a:t>
            </a:r>
          </a:p>
          <a:p>
            <a:r>
              <a:rPr lang="en-US" dirty="0"/>
              <a:t>CLICK</a:t>
            </a:r>
          </a:p>
          <a:p>
            <a:endParaRPr lang="en-US" dirty="0"/>
          </a:p>
          <a:p>
            <a:r>
              <a:rPr lang="en-US" dirty="0"/>
              <a:t>Finally, no deployment of CDS lives alone – it must be integrated with other systems.  We provide many ways to integrate CDS with external systems – from eventing to WebHooks to Data Export.</a:t>
            </a:r>
          </a:p>
        </p:txBody>
      </p:sp>
      <p:sp>
        <p:nvSpPr>
          <p:cNvPr id="4" name="Slide Number Placeholder 3"/>
          <p:cNvSpPr>
            <a:spLocks noGrp="1"/>
          </p:cNvSpPr>
          <p:nvPr>
            <p:ph type="sldNum" sz="quarter" idx="5"/>
          </p:nvPr>
        </p:nvSpPr>
        <p:spPr/>
        <p:txBody>
          <a:bodyPr/>
          <a:lstStyle/>
          <a:p>
            <a:fld id="{8C43513B-B2D0-4CD6-A04A-7225AC80CB34}" type="slidenum">
              <a:rPr lang="en-US" smtClean="0"/>
              <a:t>7</a:t>
            </a:fld>
            <a:endParaRPr lang="en-US" dirty="0"/>
          </a:p>
        </p:txBody>
      </p:sp>
    </p:spTree>
    <p:extLst>
      <p:ext uri="{BB962C8B-B14F-4D97-AF65-F5344CB8AC3E}">
        <p14:creationId xmlns:p14="http://schemas.microsoft.com/office/powerpoint/2010/main" val="340801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10/23/2020 12:55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39874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are more than 350 connectors to a wide range of apps, cloud services, databases, and APIs.</a:t>
            </a:r>
          </a:p>
        </p:txBody>
      </p:sp>
      <p:sp>
        <p:nvSpPr>
          <p:cNvPr id="4" name="Slide Number Placeholder 3"/>
          <p:cNvSpPr>
            <a:spLocks noGrp="1"/>
          </p:cNvSpPr>
          <p:nvPr>
            <p:ph type="sldNum" sz="quarter" idx="5"/>
          </p:nvPr>
        </p:nvSpPr>
        <p:spPr/>
        <p:txBody>
          <a:bodyPr/>
          <a:lstStyle/>
          <a:p>
            <a:fld id="{5F2D3714-B553-A044-BA72-366907BA36B5}" type="slidenum">
              <a:rPr lang="en-US" smtClean="0"/>
              <a:t>10</a:t>
            </a:fld>
            <a:endParaRPr lang="en-US" dirty="0"/>
          </a:p>
        </p:txBody>
      </p:sp>
    </p:spTree>
    <p:extLst>
      <p:ext uri="{BB962C8B-B14F-4D97-AF65-F5344CB8AC3E}">
        <p14:creationId xmlns:p14="http://schemas.microsoft.com/office/powerpoint/2010/main" val="359129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attribute the above-market growth to innovative platform enhancements we’ve made that empower ISVs to create apps they simply couldn’t build elsewhere.</a:t>
            </a:r>
          </a:p>
          <a:p>
            <a:endParaRPr lang="en-US" dirty="0"/>
          </a:p>
          <a:p>
            <a:r>
              <a:rPr lang="en-US" dirty="0"/>
              <a:t>Our one-of-a-kind platform consists of three layers that are available to you in a completely customizable manner to complement almost any scenario you or your customer might face. </a:t>
            </a:r>
          </a:p>
          <a:p>
            <a:endParaRPr lang="en-US" dirty="0"/>
          </a:p>
          <a:p>
            <a:r>
              <a:rPr lang="en-US" dirty="0"/>
              <a:t>The middle layer is at the heart of the platform’s differentiation for ISVs. It includes the engines, the data service, and the logic to support different build permutations.  </a:t>
            </a:r>
          </a:p>
          <a:p>
            <a:endParaRPr lang="en-US" dirty="0"/>
          </a:p>
          <a:p>
            <a:r>
              <a:rPr lang="en-US" dirty="0"/>
              <a:t>AS many of you know, our first-party applications are born from two different stacks.  Traditional CRM apps were built on the Power Platform while ERP apps were on a legacy system. These stacks didn’t share data or tools. A lot of ISVs saw the value of the Power Platform stack with the Common Data Service and would use the first-party apps just to access it.  </a:t>
            </a:r>
          </a:p>
          <a:p>
            <a:endParaRPr lang="en-US" dirty="0"/>
          </a:p>
          <a:p>
            <a:r>
              <a:rPr lang="en-US" dirty="0"/>
              <a:t>But that’s not how businesses work anymore, and it’s not how digital transformation happens.  Today, customers need to be able to share data across groups and apps, and they need solutions tailored for their unique environment and business model. So we rebuilt Dynamics 365 to be an Azure, cloud-native app that uses the Common Data Service (CDS) to standardize data schemas across all apps. </a:t>
            </a:r>
          </a:p>
          <a:p>
            <a:endParaRPr lang="en-US" dirty="0"/>
          </a:p>
          <a:p>
            <a:r>
              <a:rPr lang="en-US" dirty="0"/>
              <a:t>In doing so, we eliminated the traditional silos of ERP and CRM in favor of modular frameworks, and we separated the applications layer from the platform layer to enable better access to Power Apps, CDS, and Flow.</a:t>
            </a:r>
          </a:p>
          <a:p>
            <a:endParaRPr lang="en-US" dirty="0"/>
          </a:p>
          <a:p>
            <a:r>
              <a:rPr lang="en-US" dirty="0"/>
              <a:t>Now, if you want to build a marketing app and don’t want to start from scratch, you can extend our first-party marketing application to suit your needs.  Or you can build your own app from the ground up on CDS using Power Apps and Flow.   You can even connect an app you already built on a different platform to CDS or by adopting the UX of one of our first-part apps or using a direct data connector.</a:t>
            </a:r>
          </a:p>
          <a:p>
            <a:endParaRPr lang="en-US" dirty="0"/>
          </a:p>
          <a:p>
            <a:r>
              <a:rPr lang="en-US" dirty="0"/>
              <a:t>Choosing Microsoft for your business applications gives you the ability to configure your app to connect with, integrate into, or pull from Office 365 and LinkedIn. Imagine what you can do by bringing these three cloud platforms together to the benefit of your app!  </a:t>
            </a:r>
          </a:p>
          <a:p>
            <a:endParaRPr lang="en-US" dirty="0"/>
          </a:p>
          <a:p>
            <a:r>
              <a:rPr lang="en-US" dirty="0"/>
              <a:t>You might choose to:</a:t>
            </a:r>
          </a:p>
          <a:p>
            <a:r>
              <a:rPr lang="en-US" dirty="0"/>
              <a:t>•	embed your sales proposal app in a Word document for customers to access and sign; </a:t>
            </a:r>
          </a:p>
          <a:p>
            <a:r>
              <a:rPr lang="en-US" dirty="0"/>
              <a:t>•	populate your customer’s Talent app with data from LinkedIn; </a:t>
            </a:r>
          </a:p>
          <a:p>
            <a:r>
              <a:rPr lang="en-US" dirty="0"/>
              <a:t>•	use Outlook to help your customers track their sales pipeline; </a:t>
            </a:r>
          </a:p>
          <a:p>
            <a:r>
              <a:rPr lang="en-US" dirty="0"/>
              <a:t>•	or connect your app to SharePoint. </a:t>
            </a:r>
          </a:p>
          <a:p>
            <a:endParaRPr lang="en-US" dirty="0"/>
          </a:p>
          <a:p>
            <a:r>
              <a:rPr lang="en-US" dirty="0"/>
              <a:t>We’ve covered the middle layer with Power Platform and the top layer with Dynamics 365 first-part applications and the Office 365 and LinkedIn cloud platforms.  </a:t>
            </a:r>
          </a:p>
          <a:p>
            <a:endParaRPr lang="en-US" dirty="0"/>
          </a:p>
          <a:p>
            <a:r>
              <a:rPr lang="en-US" dirty="0"/>
              <a:t>That leaves the bottom layer.  All of this is built on Azure. Azure opens up an infinite number of possibilities and opportunities, including but not limited to integrating AI and Machine Learning, IoT, and Cognitive Services into your solutions.</a:t>
            </a:r>
          </a:p>
          <a:p>
            <a:endParaRPr lang="en-US" dirty="0"/>
          </a:p>
          <a:p>
            <a:r>
              <a:rPr lang="en-US" dirty="0"/>
              <a:t>By plugging into this system—from our first-part apps to Power platform to Azure—allows you to build without limitations. Using the method that works best for you. Its unrivaled capabilities empower you to create breakthrough line of business apps that customers are clamoring for.</a:t>
            </a:r>
          </a:p>
          <a:p>
            <a:endParaRPr lang="en-US"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BBCCA-1C94-478A-B542-25851E6B37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37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Mixed Reality Solutions</a:t>
            </a:r>
          </a:p>
          <a:p>
            <a:endParaRPr lang="en-US" dirty="0">
              <a:hlinkClick r:id="" action="ppaction://noaction"/>
            </a:endParaRPr>
          </a:p>
          <a:p>
            <a:r>
              <a:rPr lang="en-US" dirty="0">
                <a:hlinkClick r:id="" action="ppaction://noaction"/>
              </a:rPr>
              <a:t>Layout – </a:t>
            </a:r>
            <a:r>
              <a:rPr lang="en-US" sz="1200" b="0" i="0" kern="1200" dirty="0">
                <a:solidFill>
                  <a:schemeClr val="tx1"/>
                </a:solidFill>
                <a:effectLst/>
                <a:latin typeface="Segoe UI Light" pitchFamily="34" charset="0"/>
                <a:ea typeface="+mn-ea"/>
                <a:cs typeface="+mn-cs"/>
              </a:rPr>
              <a:t>Visualize room layouts with holograms in the physical world or in virtual reality. Easily import floorplans from Microsoft Visio and 3D models from other apps to experience designs at scale and in context.</a:t>
            </a:r>
            <a:endParaRPr lang="en-US" dirty="0">
              <a:hlinkClick r:id="" action="ppaction://noaction"/>
            </a:endParaRPr>
          </a:p>
          <a:p>
            <a:endParaRPr lang="en-US" dirty="0">
              <a:hlinkClick r:id="" action="ppaction://noaction"/>
            </a:endParaRPr>
          </a:p>
          <a:p>
            <a:r>
              <a:rPr lang="en-US" dirty="0">
                <a:hlinkClick r:id="" action="ppaction://noaction"/>
              </a:rPr>
              <a:t>https://dynamics.microsoft.com/en-us/mixed-reality/layout/</a:t>
            </a:r>
            <a:r>
              <a:rPr lang="en-US" dirty="0"/>
              <a:t> </a:t>
            </a:r>
          </a:p>
          <a:p>
            <a:endParaRPr lang="en-US" dirty="0"/>
          </a:p>
          <a:p>
            <a:r>
              <a:rPr lang="en-US" dirty="0"/>
              <a:t>Forms – Survery tool</a:t>
            </a:r>
          </a:p>
          <a:p>
            <a:endParaRPr lang="en-US" dirty="0"/>
          </a:p>
          <a:p>
            <a:r>
              <a:rPr lang="en-US" dirty="0"/>
              <a:t>Remote Assist – </a:t>
            </a:r>
            <a:r>
              <a:rPr lang="en-US" dirty="0">
                <a:hlinkClick r:id="rId4"/>
              </a:rPr>
              <a:t>https://dynamics.microsoft.com/en-us/mixed-reality/remote-assist/?&amp;OCID=AID2000546_SEM_XieFmgAABfCOKeFk:20200121231330:s&amp;msclkid=a85c4837571a183518bd1610d29774e0&amp;ef_id=XieFmgAABfCOKeFk:20200121231330:s</a:t>
            </a:r>
            <a:r>
              <a:rPr lang="en-US" dirty="0"/>
              <a:t> </a:t>
            </a:r>
          </a:p>
          <a:p>
            <a:r>
              <a:rPr lang="en-US" sz="1200" b="0" i="0" kern="1200" dirty="0">
                <a:solidFill>
                  <a:schemeClr val="tx1"/>
                </a:solidFill>
                <a:effectLst/>
                <a:latin typeface="Segoe UI Light" pitchFamily="34" charset="0"/>
                <a:ea typeface="+mn-ea"/>
                <a:cs typeface="+mn-cs"/>
              </a:rPr>
              <a:t>Empower technicians to collaborate more efficiently by working together from different locations with Dynamics 365 Remote Assist on HoloLens, Android, or iOS devices.</a:t>
            </a:r>
          </a:p>
          <a:p>
            <a:endParaRPr lang="en-US" dirty="0"/>
          </a:p>
          <a:p>
            <a:r>
              <a:rPr lang="en-US" dirty="0"/>
              <a:t>Guides - </a:t>
            </a:r>
            <a:r>
              <a:rPr lang="en-US" sz="1200" b="0" i="0" kern="1200" dirty="0">
                <a:solidFill>
                  <a:schemeClr val="tx1"/>
                </a:solidFill>
                <a:effectLst/>
                <a:latin typeface="Segoe UI Light" pitchFamily="34" charset="0"/>
                <a:ea typeface="+mn-ea"/>
                <a:cs typeface="+mn-cs"/>
              </a:rPr>
              <a:t>Help employees learn new skills faster with Dynamics 365 Guides on HoloLens devices—no coding required.</a:t>
            </a:r>
            <a:br>
              <a:rPr lang="en-US" sz="1200" b="0" i="0" kern="1200" dirty="0">
                <a:solidFill>
                  <a:schemeClr val="tx1"/>
                </a:solidFill>
                <a:effectLst/>
                <a:latin typeface="Segoe UI Light" pitchFamily="34" charset="0"/>
                <a:ea typeface="+mn-ea"/>
                <a:cs typeface="+mn-cs"/>
              </a:rPr>
            </a:br>
            <a:r>
              <a:rPr lang="en-US" dirty="0">
                <a:hlinkClick r:id="rId5"/>
              </a:rPr>
              <a:t>https://dynamics.microsoft.com/en-us/mixed-reality/guides/</a:t>
            </a:r>
            <a:r>
              <a:rPr lang="en-US" dirty="0"/>
              <a:t> </a:t>
            </a:r>
            <a:endParaRPr lang="en-US" sz="1200" b="0" i="0" kern="1200" dirty="0">
              <a:solidFill>
                <a:schemeClr val="tx1"/>
              </a:solidFill>
              <a:effectLst/>
              <a:latin typeface="Segoe UI Light" pitchFamily="34" charset="0"/>
              <a:ea typeface="+mn-ea"/>
              <a:cs typeface="+mn-cs"/>
            </a:endParaRPr>
          </a:p>
          <a:p>
            <a:endParaRPr lang="en-US" dirty="0"/>
          </a:p>
          <a:p>
            <a:r>
              <a:rPr lang="en-US" dirty="0"/>
              <a:t>Product Visualize - </a:t>
            </a:r>
            <a:r>
              <a:rPr lang="en-US" sz="1200" b="0" i="0" kern="1200" dirty="0">
                <a:solidFill>
                  <a:schemeClr val="tx1"/>
                </a:solidFill>
                <a:effectLst/>
                <a:latin typeface="Segoe UI Light" pitchFamily="34" charset="0"/>
                <a:ea typeface="+mn-ea"/>
                <a:cs typeface="+mn-cs"/>
              </a:rPr>
              <a:t>Help your sellers meet their customers’ needs faster with mixed reality. Using Dynamics 365 Product Visualize, now in preview for iOS, sales representatives can place a 3D digital twin of a product in their customer’s environment, let them explore it as if it’s physically there, and make detailed notes about their requirements. </a:t>
            </a:r>
            <a:endParaRPr lang="en-US" dirty="0"/>
          </a:p>
          <a:p>
            <a:r>
              <a:rPr lang="en-US" dirty="0">
                <a:hlinkClick r:id="rId6"/>
              </a:rPr>
              <a:t>https://dynamics.microsoft.com/en-us/mixed-reality/product-visualize/</a:t>
            </a:r>
            <a:endParaRPr lang="en-US" dirty="0"/>
          </a:p>
          <a:p>
            <a:endParaRPr lang="en-US" dirty="0"/>
          </a:p>
        </p:txBody>
      </p:sp>
      <p:sp>
        <p:nvSpPr>
          <p:cNvPr id="4" name="Slide Number Placeholder 3"/>
          <p:cNvSpPr>
            <a:spLocks noGrp="1"/>
          </p:cNvSpPr>
          <p:nvPr>
            <p:ph type="sldNum" sz="quarter" idx="5"/>
          </p:nvPr>
        </p:nvSpPr>
        <p:spPr/>
        <p:txBody>
          <a:bodyPr/>
          <a:lstStyle/>
          <a:p>
            <a:fld id="{D4EAEA31-3E39-402F-B775-0C639570F57F}" type="slidenum">
              <a:rPr lang="en-US" smtClean="0"/>
              <a:t>12</a:t>
            </a:fld>
            <a:endParaRPr lang="en-US" dirty="0"/>
          </a:p>
        </p:txBody>
      </p:sp>
    </p:spTree>
    <p:extLst>
      <p:ext uri="{BB962C8B-B14F-4D97-AF65-F5344CB8AC3E}">
        <p14:creationId xmlns:p14="http://schemas.microsoft.com/office/powerpoint/2010/main" val="81368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3" lvl="1" indent="0">
              <a:buNone/>
            </a:pPr>
            <a:r>
              <a:rPr lang="en-US" sz="900" i="0" kern="1200" dirty="0">
                <a:solidFill>
                  <a:schemeClr val="tx1"/>
                </a:solidFill>
                <a:effectLst/>
                <a:latin typeface="Segoe UI Light" pitchFamily="34" charset="0"/>
                <a:ea typeface="+mn-ea"/>
                <a:cs typeface="+mn-cs"/>
              </a:rPr>
              <a:t>We have more than 30 new releases and feature enhancements this latest wave so I’m going to walk through the highest impact updates today. I’ll share these updates within the context of how they benefit customer service organizations. For the complete list and full feature details we’ll provide a link to the documentation at the end of this presentation.</a:t>
            </a:r>
          </a:p>
          <a:p>
            <a:pPr marL="107153" lvl="1" indent="0">
              <a:buNone/>
            </a:pPr>
            <a:endParaRPr lang="en-US" sz="900" i="0" kern="1200" dirty="0">
              <a:solidFill>
                <a:schemeClr val="tx1"/>
              </a:solidFill>
              <a:effectLst/>
              <a:latin typeface="Segoe UI Light" pitchFamily="34" charset="0"/>
              <a:ea typeface="+mn-ea"/>
              <a:cs typeface="+mn-cs"/>
            </a:endParaRPr>
          </a:p>
          <a:p>
            <a:endParaRPr lang="en-US" b="1"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406671"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79473E9-8B13-4F07-93CE-C7E2C07D4EA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10/23/2020 12:55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0105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b="0" dirty="0"/>
              <a:t>We are pleased to introduce first-party voice channel,  built on the familiar Dynamics 365 platform. This new voice channel empowers organizations to provide a seamless, end-to-end customer service experience to deliver consistent, connected support across channels. </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b="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b="0" dirty="0"/>
              <a:t>First-party voice provides a fully integrated, AI-driven experience for both agents and customers across all channels. It is integrated in the same, seamless manner as all pre-existing engagement channels within Customer Service. This saves CSS admins and implementors time and money as they’re working with the same vendor in a familiar product experience.</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b="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b="0" dirty="0"/>
              <a:t>A few other benefits include:</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b="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b="1" dirty="0"/>
              <a:t>Get instant visibility into trends across all channels. </a:t>
            </a:r>
            <a:r>
              <a:rPr lang="en-US" b="0" dirty="0"/>
              <a:t>With native voice channel integration enabled by Azure Communication Services, you have immediate access to insights from customer interactions through advanced AI-driven topic clustering to quickly identify factors impacting customer satisfaction.</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b="0" dirty="0"/>
          </a:p>
          <a:p>
            <a:pPr marL="0" marR="0" lvl="0" indent="0" algn="l" defTabSz="914367" rtl="0" eaLnBrk="1" fontAlgn="auto" latinLnBrk="0" hangingPunct="1">
              <a:lnSpc>
                <a:spcPct val="90000"/>
              </a:lnSpc>
              <a:spcBef>
                <a:spcPts val="0"/>
              </a:spcBef>
              <a:spcAft>
                <a:spcPts val="333"/>
              </a:spcAft>
              <a:buClrTx/>
              <a:buSzTx/>
              <a:buFontTx/>
              <a:buNone/>
              <a:tabLst/>
              <a:defRPr/>
            </a:pPr>
            <a:r>
              <a:rPr lang="en-US" b="1" dirty="0"/>
              <a:t>Put AI to work for you. </a:t>
            </a:r>
            <a:r>
              <a:rPr lang="en-US" b="0" dirty="0"/>
              <a:t>From self-service solutions like conversational IVR to real-time agent productivity tools like call transcription, sentiment analysis, and knowledge article recommendations, lean on built-in AI to resolve customer issues faster. </a:t>
            </a:r>
            <a:endParaRPr lang="en-US" b="1" dirty="0"/>
          </a:p>
          <a:p>
            <a:endParaRPr lang="en-US" dirty="0"/>
          </a:p>
          <a:p>
            <a:r>
              <a:rPr lang="en-US" b="1" dirty="0"/>
              <a:t>Create true omnichannel experiences. </a:t>
            </a:r>
            <a:r>
              <a:rPr lang="en-US" b="0" dirty="0"/>
              <a:t>Whether the conversation take place on a voice or digital messaging channel, the agent experience remains consistent and connected. Agents receive full context of previous customer interactions across all channels, resulting in highly personalized customer experiences and more successful outcomes.</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5D6-66D2-4CE5-B691-5F3E76BAA0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10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C7A0-4152-4375-A3D2-C3D1A2797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95BBE5-D57F-41CD-B56C-53351C028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A1B6A-B1A1-47CF-BA69-73DE5AE90BFC}"/>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5" name="Footer Placeholder 4">
            <a:extLst>
              <a:ext uri="{FF2B5EF4-FFF2-40B4-BE49-F238E27FC236}">
                <a16:creationId xmlns:a16="http://schemas.microsoft.com/office/drawing/2014/main" id="{1D88AE29-5FF9-4CD2-A039-20AFDC63EE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C72328-1D8D-4C84-947E-B86C52CC12A0}"/>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270447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0852-9A08-4089-96BC-133511B79D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912740-7D3D-4B3B-A460-E32E4725F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66D9E-3F69-4F0D-8564-D017C4CDE53E}"/>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5" name="Footer Placeholder 4">
            <a:extLst>
              <a:ext uri="{FF2B5EF4-FFF2-40B4-BE49-F238E27FC236}">
                <a16:creationId xmlns:a16="http://schemas.microsoft.com/office/drawing/2014/main" id="{CB9D457E-4954-46D5-A4D3-67E7C289DD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38597A-2AF1-4A82-9579-C34CF1D38C45}"/>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46221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D5E26-2583-4F70-9437-E2319F59BE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2440C-FC29-4977-9F4E-AA706D4B01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61618-0028-4639-AB96-AA1292BFAE83}"/>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5" name="Footer Placeholder 4">
            <a:extLst>
              <a:ext uri="{FF2B5EF4-FFF2-40B4-BE49-F238E27FC236}">
                <a16:creationId xmlns:a16="http://schemas.microsoft.com/office/drawing/2014/main" id="{4149468A-55F6-4CA8-8D2B-1447EFAC15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FDA442-9BFA-4968-A00C-97D41304D7FD}"/>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1767974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270868"/>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138440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8563216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5" y="620428"/>
            <a:ext cx="11306469" cy="403137"/>
          </a:xfrm>
        </p:spPr>
        <p:txBody>
          <a:bodyPr wrap="square" lIns="0" tIns="0" rIns="0" bIns="0">
            <a:spAutoFit/>
          </a:bodyPr>
          <a:lstStyle>
            <a:lvl1pPr>
              <a:lnSpc>
                <a:spcPts val="3137"/>
              </a:lnSpc>
              <a:defRPr sz="2745" strike="noStrike">
                <a:solidFill>
                  <a:schemeClr val="tx1"/>
                </a:solidFill>
              </a:defRPr>
            </a:lvl1pPr>
          </a:lstStyle>
          <a:p>
            <a:r>
              <a:rPr lang="en-US" dirty="0"/>
              <a:t>Title</a:t>
            </a:r>
          </a:p>
        </p:txBody>
      </p:sp>
    </p:spTree>
    <p:extLst>
      <p:ext uri="{BB962C8B-B14F-4D97-AF65-F5344CB8AC3E}">
        <p14:creationId xmlns:p14="http://schemas.microsoft.com/office/powerpoint/2010/main" val="18822913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82361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1207683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36996896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photo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95D724-00BB-4A16-8383-FE17CFB38BC7}"/>
              </a:ext>
              <a:ext uri="{C183D7F6-B498-43B3-948B-1728B52AA6E4}">
                <adec:decorative xmlns:adec="http://schemas.microsoft.com/office/drawing/2017/decorative" val="1"/>
              </a:ext>
            </a:extLst>
          </p:cNvPr>
          <p:cNvSpPr/>
          <p:nvPr userDrawn="1"/>
        </p:nvSpPr>
        <p:spPr bwMode="auto">
          <a:xfrm>
            <a:off x="-4" y="0"/>
            <a:ext cx="12188951" cy="1737360"/>
          </a:xfrm>
          <a:prstGeom prst="rect">
            <a:avLst/>
          </a:prstGeom>
          <a:solidFill>
            <a:schemeClr val="tx2"/>
          </a:solidFill>
        </p:spPr>
        <p:txBody>
          <a:bodyPr vert="horz" wrap="square" lIns="0" tIns="91440" rIns="146304" bIns="91440" rtlCol="0">
            <a:noAutofit/>
          </a:bodyPr>
          <a:lstStyle/>
          <a:p>
            <a:pPr marL="0" marR="0" lvl="0" indent="0" algn="l" defTabSz="914367" rtl="0" eaLnBrk="1" fontAlgn="auto" latinLnBrk="0" hangingPunct="1">
              <a:lnSpc>
                <a:spcPct val="100000"/>
              </a:lnSpc>
              <a:spcBef>
                <a:spcPts val="0"/>
              </a:spcBef>
              <a:spcAft>
                <a:spcPts val="0"/>
              </a:spcAft>
              <a:buClrTx/>
              <a:buSzPct val="90000"/>
              <a:buFontTx/>
              <a:buNone/>
              <a:tabLst/>
              <a:defRPr/>
            </a:pPr>
            <a:endParaRPr kumimoji="0" lang="en-US" sz="2353" b="0" i="0" u="none" strike="noStrike" kern="1200" cap="none" spc="-49" normalizeH="0" baseline="0" noProof="0" dirty="0">
              <a:ln>
                <a:noFill/>
              </a:ln>
              <a:solidFill>
                <a:srgbClr val="3C3C41"/>
              </a:solidFill>
              <a:effectLst/>
              <a:uLnTx/>
              <a:uFillTx/>
              <a:latin typeface="Segoe UI Semibold"/>
              <a:ea typeface="+mn-ea"/>
              <a:cs typeface="+mn-cs"/>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gradFill flip="none" rotWithShape="1">
                  <a:gsLst>
                    <a:gs pos="82000">
                      <a:schemeClr val="bg1"/>
                    </a:gs>
                    <a:gs pos="0">
                      <a:schemeClr val="bg1"/>
                    </a:gs>
                  </a:gsLst>
                  <a:lin ang="2700000" scaled="1"/>
                  <a:tileRect/>
                </a:gradFill>
              </a:defRPr>
            </a:lvl1pPr>
          </a:lstStyle>
          <a:p>
            <a:r>
              <a:rPr lang="en-US"/>
              <a:t>Click to edit Master title style</a:t>
            </a:r>
          </a:p>
        </p:txBody>
      </p:sp>
      <p:sp>
        <p:nvSpPr>
          <p:cNvPr id="24" name="Text Placeholder 23">
            <a:extLst>
              <a:ext uri="{FF2B5EF4-FFF2-40B4-BE49-F238E27FC236}">
                <a16:creationId xmlns:a16="http://schemas.microsoft.com/office/drawing/2014/main" id="{2A7973E1-8162-43A8-9577-D24612186AF5}"/>
              </a:ext>
            </a:extLst>
          </p:cNvPr>
          <p:cNvSpPr>
            <a:spLocks noGrp="1"/>
          </p:cNvSpPr>
          <p:nvPr>
            <p:ph type="body" sz="quarter" idx="18" hasCustomPrompt="1"/>
          </p:nvPr>
        </p:nvSpPr>
        <p:spPr>
          <a:xfrm>
            <a:off x="1066390" y="1100935"/>
            <a:ext cx="7190198" cy="307777"/>
          </a:xfrm>
        </p:spPr>
        <p:txBody>
          <a:bodyPr/>
          <a:lstStyle>
            <a:lvl1pPr marL="0" indent="0">
              <a:buNone/>
              <a:defRPr sz="2000">
                <a:gradFill flip="none" rotWithShape="1">
                  <a:gsLst>
                    <a:gs pos="82000">
                      <a:schemeClr val="bg1"/>
                    </a:gs>
                    <a:gs pos="0">
                      <a:schemeClr val="bg1"/>
                    </a:gs>
                  </a:gsLst>
                  <a:lin ang="2700000" scaled="1"/>
                  <a:tileRect/>
                </a:gradFill>
                <a:latin typeface="+mj-lt"/>
              </a:defRPr>
            </a:lvl1pPr>
            <a:lvl2pPr marL="228600" indent="0">
              <a:buNone/>
              <a:defRPr/>
            </a:lvl2pPr>
          </a:lstStyle>
          <a:p>
            <a:pPr lvl="0"/>
            <a:r>
              <a:rPr lang="en-US"/>
              <a:t>Product name</a:t>
            </a:r>
          </a:p>
        </p:txBody>
      </p:sp>
      <p:pic>
        <p:nvPicPr>
          <p:cNvPr id="13" name="Picture 12">
            <a:extLst>
              <a:ext uri="{FF2B5EF4-FFF2-40B4-BE49-F238E27FC236}">
                <a16:creationId xmlns:a16="http://schemas.microsoft.com/office/drawing/2014/main" id="{DDF96E23-111B-413B-9DAF-12CB715B0FA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096" b="61026"/>
          <a:stretch/>
        </p:blipFill>
        <p:spPr>
          <a:xfrm>
            <a:off x="5730677" y="-517358"/>
            <a:ext cx="3989422" cy="2254718"/>
          </a:xfrm>
          <a:custGeom>
            <a:avLst/>
            <a:gdLst>
              <a:gd name="connsiteX0" fmla="*/ 0 w 3989422"/>
              <a:gd name="connsiteY0" fmla="*/ 0 h 3748765"/>
              <a:gd name="connsiteX1" fmla="*/ 2459581 w 3989422"/>
              <a:gd name="connsiteY1" fmla="*/ 0 h 3748765"/>
              <a:gd name="connsiteX2" fmla="*/ 2459581 w 3989422"/>
              <a:gd name="connsiteY2" fmla="*/ 1074842 h 3748765"/>
              <a:gd name="connsiteX3" fmla="*/ 3989422 w 3989422"/>
              <a:gd name="connsiteY3" fmla="*/ 1074842 h 3748765"/>
              <a:gd name="connsiteX4" fmla="*/ 3989422 w 3989422"/>
              <a:gd name="connsiteY4" fmla="*/ 3748765 h 3748765"/>
              <a:gd name="connsiteX5" fmla="*/ 0 w 3989422"/>
              <a:gd name="connsiteY5" fmla="*/ 3748765 h 37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9422" h="3748765">
                <a:moveTo>
                  <a:pt x="0" y="0"/>
                </a:moveTo>
                <a:lnTo>
                  <a:pt x="2459581" y="0"/>
                </a:lnTo>
                <a:lnTo>
                  <a:pt x="2459581" y="1074842"/>
                </a:lnTo>
                <a:lnTo>
                  <a:pt x="3989422" y="1074842"/>
                </a:lnTo>
                <a:lnTo>
                  <a:pt x="3989422" y="3748765"/>
                </a:lnTo>
                <a:lnTo>
                  <a:pt x="0" y="3748765"/>
                </a:lnTo>
                <a:close/>
              </a:path>
            </a:pathLst>
          </a:custGeom>
        </p:spPr>
      </p:pic>
      <p:sp>
        <p:nvSpPr>
          <p:cNvPr id="20" name="Picture Placeholder 19">
            <a:extLst>
              <a:ext uri="{FF2B5EF4-FFF2-40B4-BE49-F238E27FC236}">
                <a16:creationId xmlns:a16="http://schemas.microsoft.com/office/drawing/2014/main" id="{E70456A6-D52A-4576-89E3-C4F6CC790512}"/>
              </a:ext>
              <a:ext uri="{C183D7F6-B498-43B3-948B-1728B52AA6E4}">
                <adec:decorative xmlns:adec="http://schemas.microsoft.com/office/drawing/2017/decorative" val="1"/>
              </a:ext>
            </a:extLst>
          </p:cNvPr>
          <p:cNvSpPr>
            <a:spLocks noGrp="1"/>
          </p:cNvSpPr>
          <p:nvPr>
            <p:ph type="pic" sz="quarter" idx="17" hasCustomPrompt="1"/>
          </p:nvPr>
        </p:nvSpPr>
        <p:spPr bwMode="ltGray">
          <a:xfrm>
            <a:off x="8256721" y="-1332"/>
            <a:ext cx="3935280" cy="1737360"/>
          </a:xfrm>
          <a:custGeom>
            <a:avLst/>
            <a:gdLst>
              <a:gd name="connsiteX0" fmla="*/ 663093 w 3935280"/>
              <a:gd name="connsiteY0" fmla="*/ 0 h 1597021"/>
              <a:gd name="connsiteX1" fmla="*/ 3935280 w 3935280"/>
              <a:gd name="connsiteY1" fmla="*/ 0 h 1597021"/>
              <a:gd name="connsiteX2" fmla="*/ 3935280 w 3935280"/>
              <a:gd name="connsiteY2" fmla="*/ 1597021 h 1597021"/>
              <a:gd name="connsiteX3" fmla="*/ 0 w 3935280"/>
              <a:gd name="connsiteY3" fmla="*/ 1597021 h 1597021"/>
              <a:gd name="connsiteX4" fmla="*/ 695249 w 3935280"/>
              <a:gd name="connsiteY4" fmla="*/ 14150 h 1597021"/>
              <a:gd name="connsiteX0" fmla="*/ 695249 w 3935280"/>
              <a:gd name="connsiteY0" fmla="*/ 14150 h 1597021"/>
              <a:gd name="connsiteX1" fmla="*/ 3935280 w 3935280"/>
              <a:gd name="connsiteY1" fmla="*/ 0 h 1597021"/>
              <a:gd name="connsiteX2" fmla="*/ 3935280 w 3935280"/>
              <a:gd name="connsiteY2" fmla="*/ 1597021 h 1597021"/>
              <a:gd name="connsiteX3" fmla="*/ 0 w 3935280"/>
              <a:gd name="connsiteY3" fmla="*/ 1597021 h 1597021"/>
              <a:gd name="connsiteX4" fmla="*/ 695249 w 3935280"/>
              <a:gd name="connsiteY4" fmla="*/ 14150 h 1597021"/>
              <a:gd name="connsiteX0" fmla="*/ 695249 w 3935280"/>
              <a:gd name="connsiteY0" fmla="*/ 0 h 1601532"/>
              <a:gd name="connsiteX1" fmla="*/ 3935280 w 3935280"/>
              <a:gd name="connsiteY1" fmla="*/ 4511 h 1601532"/>
              <a:gd name="connsiteX2" fmla="*/ 3935280 w 3935280"/>
              <a:gd name="connsiteY2" fmla="*/ 1601532 h 1601532"/>
              <a:gd name="connsiteX3" fmla="*/ 0 w 3935280"/>
              <a:gd name="connsiteY3" fmla="*/ 1601532 h 1601532"/>
              <a:gd name="connsiteX4" fmla="*/ 695249 w 3935280"/>
              <a:gd name="connsiteY4" fmla="*/ 0 h 160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280" h="1601532">
                <a:moveTo>
                  <a:pt x="695249" y="0"/>
                </a:moveTo>
                <a:lnTo>
                  <a:pt x="3935280" y="4511"/>
                </a:lnTo>
                <a:lnTo>
                  <a:pt x="3935280" y="1601532"/>
                </a:lnTo>
                <a:lnTo>
                  <a:pt x="0" y="1601532"/>
                </a:lnTo>
                <a:lnTo>
                  <a:pt x="695249" y="0"/>
                </a:lnTo>
                <a:close/>
              </a:path>
            </a:pathLst>
          </a:custGeom>
          <a:blipFill>
            <a:blip r:embed="rId3"/>
            <a:stretch>
              <a:fillRect/>
            </a:stretch>
          </a:blipFill>
          <a:effectLst/>
        </p:spPr>
        <p:txBody>
          <a:bodyPr wrap="square" lIns="0" tIns="914400" rIns="0" anchor="t" anchorCtr="0">
            <a:noAutofit/>
          </a:bodyPr>
          <a:lstStyle>
            <a:lvl1pPr marL="0" indent="0" algn="ctr">
              <a:lnSpc>
                <a:spcPct val="100000"/>
              </a:lnSpc>
              <a:buNone/>
              <a:defRPr sz="1100" b="1">
                <a:solidFill>
                  <a:schemeClr val="bg1"/>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6" name="Picture Placeholder 25">
            <a:extLst>
              <a:ext uri="{FF2B5EF4-FFF2-40B4-BE49-F238E27FC236}">
                <a16:creationId xmlns:a16="http://schemas.microsoft.com/office/drawing/2014/main" id="{F362847E-F575-43D5-8703-BC76DBFC722F}"/>
              </a:ext>
              <a:ext uri="{C183D7F6-B498-43B3-948B-1728B52AA6E4}">
                <adec:decorative xmlns:adec="http://schemas.microsoft.com/office/drawing/2017/decorative" val="1"/>
              </a:ext>
            </a:extLst>
          </p:cNvPr>
          <p:cNvSpPr>
            <a:spLocks noGrp="1"/>
          </p:cNvSpPr>
          <p:nvPr>
            <p:ph type="pic" sz="quarter" idx="19" hasCustomPrompt="1"/>
          </p:nvPr>
        </p:nvSpPr>
        <p:spPr>
          <a:xfrm>
            <a:off x="588263" y="1067371"/>
            <a:ext cx="374904" cy="374904"/>
          </a:xfrm>
          <a:solidFill>
            <a:schemeClr val="accent1"/>
          </a:solidFill>
        </p:spPr>
        <p:txBody>
          <a:bodyPr wrap="none">
            <a:noAutofit/>
          </a:bodyPr>
          <a:lstStyle>
            <a:lvl1pPr marL="0" indent="0" algn="ctr">
              <a:buNone/>
              <a:defRPr sz="700">
                <a:solidFill>
                  <a:schemeClr val="bg1"/>
                </a:solidFill>
              </a:defRPr>
            </a:lvl1pPr>
          </a:lstStyle>
          <a:p>
            <a:r>
              <a:rPr lang="en-US" dirty="0"/>
              <a:t>Product</a:t>
            </a:r>
            <a:br>
              <a:rPr lang="en-US" dirty="0"/>
            </a:br>
            <a:r>
              <a:rPr lang="en-US" dirty="0"/>
              <a:t>graphic</a:t>
            </a:r>
          </a:p>
        </p:txBody>
      </p:sp>
    </p:spTree>
    <p:extLst>
      <p:ext uri="{BB962C8B-B14F-4D97-AF65-F5344CB8AC3E}">
        <p14:creationId xmlns:p14="http://schemas.microsoft.com/office/powerpoint/2010/main" val="379461111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9755-9382-4A09-81A3-94DD0E029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9ECE2-A33E-48BB-B9AF-A6517793F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8AF52-3426-4218-99C5-AE3ECB19EEC3}"/>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5" name="Footer Placeholder 4">
            <a:extLst>
              <a:ext uri="{FF2B5EF4-FFF2-40B4-BE49-F238E27FC236}">
                <a16:creationId xmlns:a16="http://schemas.microsoft.com/office/drawing/2014/main" id="{E71F77E4-DD2E-42A4-9581-962249886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FA3443-6BB0-4A5F-BD15-315D9DCB5130}"/>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7421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evice layout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40768891-8C94-4069-BC8C-0A54A63140C2}"/>
              </a:ext>
            </a:extLst>
          </p:cNvPr>
          <p:cNvSpPr>
            <a:spLocks noGrp="1"/>
          </p:cNvSpPr>
          <p:nvPr>
            <p:ph type="body" sz="quarter" idx="10"/>
          </p:nvPr>
        </p:nvSpPr>
        <p:spPr>
          <a:xfrm>
            <a:off x="584200" y="1436688"/>
            <a:ext cx="4714875" cy="1231106"/>
          </a:xfrm>
        </p:spPr>
        <p:txBody>
          <a:bodyPr wrap="square">
            <a:spAutoFit/>
          </a:bodyPr>
          <a:lstStyle>
            <a:lvl1pPr marL="0" indent="0">
              <a:spcBef>
                <a:spcPts val="1224"/>
              </a:spcBef>
              <a:buClr>
                <a:schemeClr val="tx1"/>
              </a:buClr>
              <a:buFont typeface="Wingdings" panose="05000000000000000000" pitchFamily="2" charset="2"/>
              <a:buNone/>
              <a:defRPr sz="2000" b="0">
                <a:latin typeface="+mn-lt"/>
                <a:cs typeface="Segoe UI" panose="020B0502040204020203" pitchFamily="34" charset="0"/>
              </a:defRPr>
            </a:lvl1pPr>
            <a:lvl2pPr marL="255588" indent="0">
              <a:buFont typeface="Wingdings" panose="05000000000000000000" pitchFamily="2" charset="2"/>
              <a:buNone/>
              <a:defRPr sz="1600" b="0">
                <a:latin typeface="+mn-lt"/>
              </a:defRPr>
            </a:lvl2pPr>
            <a:lvl3pPr marL="450850" indent="0">
              <a:buFont typeface="Wingdings" panose="05000000000000000000" pitchFamily="2" charset="2"/>
              <a:buNone/>
              <a:tabLst/>
              <a:defRPr sz="1200" b="0">
                <a:latin typeface="+mn-lt"/>
              </a:defRPr>
            </a:lvl3pPr>
            <a:lvl4pPr marL="652462" indent="0">
              <a:buFont typeface="Wingdings" panose="05000000000000000000" pitchFamily="2" charset="2"/>
              <a:buNone/>
              <a:defRPr sz="1100" b="0">
                <a:latin typeface="+mn-lt"/>
              </a:defRPr>
            </a:lvl4pPr>
            <a:lvl5pPr marL="854075" indent="0">
              <a:buFont typeface="Wingdings" panose="05000000000000000000" pitchFamily="2" charset="2"/>
              <a:buNone/>
              <a:tabLst/>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27526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44E8-0190-406C-BB87-6EBF6CC92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A6186-582C-4D5E-8724-EF8625FD0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85043-6649-43E7-B3D6-99EDDE1E28BF}"/>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5" name="Footer Placeholder 4">
            <a:extLst>
              <a:ext uri="{FF2B5EF4-FFF2-40B4-BE49-F238E27FC236}">
                <a16:creationId xmlns:a16="http://schemas.microsoft.com/office/drawing/2014/main" id="{F9777631-8715-4EBA-8195-E643EF7218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D3538A-078E-4F15-B6E3-24C0F818C02B}"/>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90578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B5DD-8E0A-4AB1-962F-1EFC5B7C0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B65C6-0458-4A5F-AAAE-CA96BD1D14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C45BC5-DEB1-401B-A94D-F4B49BB5D1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50A6EC-A950-4DD8-B93F-670E4109F909}"/>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6" name="Footer Placeholder 5">
            <a:extLst>
              <a:ext uri="{FF2B5EF4-FFF2-40B4-BE49-F238E27FC236}">
                <a16:creationId xmlns:a16="http://schemas.microsoft.com/office/drawing/2014/main" id="{2920C657-1BBE-4A58-8E2A-719AD6A75F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EB2F5A-D085-438F-88A2-76A52B586BEE}"/>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291486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0184-BFA8-42F8-A86D-1DAD4D2BAA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C30254-000C-4F27-8E6A-E838FFC7F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D9B9FA-6BEA-40C0-A513-E11A4781C3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1822E9-6145-4475-BB2C-D3D37E2AA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D33882-568B-4849-95D1-2AA062FD78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5CDC6D-A916-4F8E-9FFD-FB534D5A179C}"/>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8" name="Footer Placeholder 7">
            <a:extLst>
              <a:ext uri="{FF2B5EF4-FFF2-40B4-BE49-F238E27FC236}">
                <a16:creationId xmlns:a16="http://schemas.microsoft.com/office/drawing/2014/main" id="{90A0645F-5EC3-4185-9961-76440AFBD5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9518EB-0D5D-4D37-9FB4-4FC38A740FBE}"/>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248355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C6ED-FC5A-4376-8F3F-2C303287BA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8491B-604E-4D29-AB84-A6148880DCCE}"/>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4" name="Footer Placeholder 3">
            <a:extLst>
              <a:ext uri="{FF2B5EF4-FFF2-40B4-BE49-F238E27FC236}">
                <a16:creationId xmlns:a16="http://schemas.microsoft.com/office/drawing/2014/main" id="{7B08DF86-71DA-401A-85E2-E0B1E05072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091601-8A22-4D02-9939-F252CD4595EA}"/>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50751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A657E0-B636-4558-9540-8B1747DCEB81}"/>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3" name="Footer Placeholder 2">
            <a:extLst>
              <a:ext uri="{FF2B5EF4-FFF2-40B4-BE49-F238E27FC236}">
                <a16:creationId xmlns:a16="http://schemas.microsoft.com/office/drawing/2014/main" id="{4202F910-B453-4B00-B05D-F04469178E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6EEFEF-5FBE-4F2D-A745-6A95D53F5BC6}"/>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400085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C115-932F-4272-B7F3-F353BD88F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DE111-E105-49F1-A5D2-446BA78C0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AB2FBE-F808-4643-89D2-B42ABBA15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4693A-25FC-43D2-918D-9F5B37326C78}"/>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6" name="Footer Placeholder 5">
            <a:extLst>
              <a:ext uri="{FF2B5EF4-FFF2-40B4-BE49-F238E27FC236}">
                <a16:creationId xmlns:a16="http://schemas.microsoft.com/office/drawing/2014/main" id="{F79E1C94-B7D6-4489-B2C1-2D772D9303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8E8C48-7B0D-47DB-BEC9-C755322D234C}"/>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83318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9512-195F-4B85-9931-9E89DA67A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45CD33-F7B4-44F4-A4EC-0AC1EC760E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12C1E9-303E-4FA7-8C15-D883E91D8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875C-C061-46F8-AB30-170938C3307A}"/>
              </a:ext>
            </a:extLst>
          </p:cNvPr>
          <p:cNvSpPr>
            <a:spLocks noGrp="1"/>
          </p:cNvSpPr>
          <p:nvPr>
            <p:ph type="dt" sz="half" idx="10"/>
          </p:nvPr>
        </p:nvSpPr>
        <p:spPr/>
        <p:txBody>
          <a:bodyPr/>
          <a:lstStyle/>
          <a:p>
            <a:fld id="{D5D88BD1-89B5-4E64-91A3-DA1E2A10FEA9}" type="datetimeFigureOut">
              <a:rPr lang="en-US" smtClean="0"/>
              <a:t>10/23/2020</a:t>
            </a:fld>
            <a:endParaRPr lang="en-US" dirty="0"/>
          </a:p>
        </p:txBody>
      </p:sp>
      <p:sp>
        <p:nvSpPr>
          <p:cNvPr id="6" name="Footer Placeholder 5">
            <a:extLst>
              <a:ext uri="{FF2B5EF4-FFF2-40B4-BE49-F238E27FC236}">
                <a16:creationId xmlns:a16="http://schemas.microsoft.com/office/drawing/2014/main" id="{C4120C12-6293-47D2-BD26-3B58C5BCC5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40C11C-D82E-4D10-BC0A-6905EA37C43E}"/>
              </a:ext>
            </a:extLst>
          </p:cNvPr>
          <p:cNvSpPr>
            <a:spLocks noGrp="1"/>
          </p:cNvSpPr>
          <p:nvPr>
            <p:ph type="sldNum" sz="quarter" idx="12"/>
          </p:nvPr>
        </p:nvSpPr>
        <p:spPr/>
        <p:txBody>
          <a:bodyPr/>
          <a:lstStyle/>
          <a:p>
            <a:fld id="{34E4DB31-0853-4538-8602-E4E699D7090E}" type="slidenum">
              <a:rPr lang="en-US" smtClean="0"/>
              <a:t>‹#›</a:t>
            </a:fld>
            <a:endParaRPr lang="en-US" dirty="0"/>
          </a:p>
        </p:txBody>
      </p:sp>
    </p:spTree>
    <p:extLst>
      <p:ext uri="{BB962C8B-B14F-4D97-AF65-F5344CB8AC3E}">
        <p14:creationId xmlns:p14="http://schemas.microsoft.com/office/powerpoint/2010/main" val="202051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F23DF6-CA0C-482D-9EAE-A42C05F36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250F3-3EAD-4F07-A275-D4F08BBB3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3525D-53B7-47F8-8606-83427C8399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88BD1-89B5-4E64-91A3-DA1E2A10FEA9}" type="datetimeFigureOut">
              <a:rPr lang="en-US" smtClean="0"/>
              <a:t>10/23/2020</a:t>
            </a:fld>
            <a:endParaRPr lang="en-US" dirty="0"/>
          </a:p>
        </p:txBody>
      </p:sp>
      <p:sp>
        <p:nvSpPr>
          <p:cNvPr id="5" name="Footer Placeholder 4">
            <a:extLst>
              <a:ext uri="{FF2B5EF4-FFF2-40B4-BE49-F238E27FC236}">
                <a16:creationId xmlns:a16="http://schemas.microsoft.com/office/drawing/2014/main" id="{FA07C0CA-D97C-4316-BAE6-66BA79436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785731-630E-4939-9B83-00D42A3E4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4DB31-0853-4538-8602-E4E699D7090E}" type="slidenum">
              <a:rPr lang="en-US" smtClean="0"/>
              <a:t>‹#›</a:t>
            </a:fld>
            <a:endParaRPr lang="en-US" dirty="0"/>
          </a:p>
        </p:txBody>
      </p:sp>
    </p:spTree>
    <p:extLst>
      <p:ext uri="{BB962C8B-B14F-4D97-AF65-F5344CB8AC3E}">
        <p14:creationId xmlns:p14="http://schemas.microsoft.com/office/powerpoint/2010/main" val="372123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png"/><Relationship Id="rId9" Type="http://schemas.openxmlformats.org/officeDocument/2006/relationships/image" Target="../media/image55.emf"/></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mazikglobal.com/creating-campus-confidence-in-the-time-of-covid-1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emf"/><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https://powerapps.microsoft.com/en-us/blog/" TargetMode="External"/><Relationship Id="rId13" Type="http://schemas.openxmlformats.org/officeDocument/2006/relationships/hyperlink" Target="https://www.powerappsug.com/home" TargetMode="External"/><Relationship Id="rId3" Type="http://schemas.openxmlformats.org/officeDocument/2006/relationships/hyperlink" Target="https://docs.microsoft.com/en-us/powerapps/maker/model-driven-apps/model-driven-app-overview" TargetMode="External"/><Relationship Id="rId7" Type="http://schemas.openxmlformats.org/officeDocument/2006/relationships/hyperlink" Target="https://docs.microsoft.com/en-us/powerapps/use-ai-builder" TargetMode="External"/><Relationship Id="rId12" Type="http://schemas.openxmlformats.org/officeDocument/2006/relationships/hyperlink" Target="https://powerusers.microsoft.com/t5/Forums/ct-p/PA_Comm_Forums" TargetMode="External"/><Relationship Id="rId17" Type="http://schemas.openxmlformats.org/officeDocument/2006/relationships/hyperlink" Target="https://docs.microsoft.com/en-us/learn/powerplatform/" TargetMode="External"/><Relationship Id="rId2" Type="http://schemas.openxmlformats.org/officeDocument/2006/relationships/hyperlink" Target="https://docs.microsoft.com/en-us/powerapps/powerapps-overview" TargetMode="External"/><Relationship Id="rId16" Type="http://schemas.openxmlformats.org/officeDocument/2006/relationships/hyperlink" Target="https://github.com/microsoft/Industry-Accelerator-Education/releases/tag/3.0.0.0" TargetMode="External"/><Relationship Id="rId1" Type="http://schemas.openxmlformats.org/officeDocument/2006/relationships/slideLayout" Target="../slideLayouts/slideLayout4.xml"/><Relationship Id="rId6" Type="http://schemas.openxmlformats.org/officeDocument/2006/relationships/hyperlink" Target="https://docs.microsoft.com/en-us/powerapps/maker/portals/overview" TargetMode="External"/><Relationship Id="rId11" Type="http://schemas.openxmlformats.org/officeDocument/2006/relationships/hyperlink" Target="https://aka.ms/powerappsadminwhitepaper" TargetMode="External"/><Relationship Id="rId5" Type="http://schemas.openxmlformats.org/officeDocument/2006/relationships/hyperlink" Target="https://docs.microsoft.com/en-us/power-automate/getting-started" TargetMode="External"/><Relationship Id="rId15" Type="http://schemas.openxmlformats.org/officeDocument/2006/relationships/hyperlink" Target="https://docs.microsoft.com/en-us/power-platform/admin/admin-guide" TargetMode="External"/><Relationship Id="rId10" Type="http://schemas.openxmlformats.org/officeDocument/2006/relationships/hyperlink" Target="https://aka.ms/CoEStarterKitDownload" TargetMode="External"/><Relationship Id="rId4" Type="http://schemas.openxmlformats.org/officeDocument/2006/relationships/hyperlink" Target="https://docs.microsoft.com/en-us/powerapps/maker/common-data-service/data-platform-intro" TargetMode="External"/><Relationship Id="rId9" Type="http://schemas.openxmlformats.org/officeDocument/2006/relationships/hyperlink" Target="https://powerusers.microsoft.com/t5/Power-Apps-Community/ct-p/PowerApps1" TargetMode="External"/><Relationship Id="rId14" Type="http://schemas.openxmlformats.org/officeDocument/2006/relationships/hyperlink" Target="https://aka.ms/powerapps/admininada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mktoevents.com/Microsoft+Event/209340/157-GQE-382" TargetMode="External"/><Relationship Id="rId2" Type="http://schemas.openxmlformats.org/officeDocument/2006/relationships/hyperlink" Target="https://docs.microsoft.com/learn/certifications/power-platform-fundamental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microsoft.com/office/2007/relationships/hdphoto" Target="../media/hdphoto2.wdp"/><Relationship Id="rId26" Type="http://schemas.openxmlformats.org/officeDocument/2006/relationships/image" Target="../media/image42.png"/><Relationship Id="rId3" Type="http://schemas.openxmlformats.org/officeDocument/2006/relationships/image" Target="../media/image22.png"/><Relationship Id="rId21" Type="http://schemas.openxmlformats.org/officeDocument/2006/relationships/image" Target="../media/image38.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5.png"/><Relationship Id="rId25"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37.png"/><Relationship Id="rId29"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0.png"/><Relationship Id="rId5" Type="http://schemas.openxmlformats.org/officeDocument/2006/relationships/image" Target="../media/image24.png"/><Relationship Id="rId15" Type="http://schemas.openxmlformats.org/officeDocument/2006/relationships/image" Target="../media/image33.png"/><Relationship Id="rId23" Type="http://schemas.microsoft.com/office/2007/relationships/hdphoto" Target="../media/hdphoto3.wdp"/><Relationship Id="rId28" Type="http://schemas.openxmlformats.org/officeDocument/2006/relationships/image" Target="../media/image44.sv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23.png"/><Relationship Id="rId9" Type="http://schemas.openxmlformats.org/officeDocument/2006/relationships/image" Target="../media/image28.png"/><Relationship Id="rId14" Type="http://schemas.microsoft.com/office/2007/relationships/hdphoto" Target="../media/hdphoto1.wdp"/><Relationship Id="rId22" Type="http://schemas.openxmlformats.org/officeDocument/2006/relationships/image" Target="../media/image39.png"/><Relationship Id="rId27" Type="http://schemas.openxmlformats.org/officeDocument/2006/relationships/image" Target="../media/image43.png"/><Relationship Id="rId30"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looking at a computer&#10;&#10;Description automatically generated">
            <a:extLst>
              <a:ext uri="{FF2B5EF4-FFF2-40B4-BE49-F238E27FC236}">
                <a16:creationId xmlns:a16="http://schemas.microsoft.com/office/drawing/2014/main" id="{665C5B9C-0AAD-4860-B0D0-5707AE4E2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3058" cy="6858000"/>
          </a:xfrm>
          <a:prstGeom prst="rect">
            <a:avLst/>
          </a:prstGeom>
        </p:spPr>
      </p:pic>
      <p:sp>
        <p:nvSpPr>
          <p:cNvPr id="8" name="TextBox 7">
            <a:extLst>
              <a:ext uri="{FF2B5EF4-FFF2-40B4-BE49-F238E27FC236}">
                <a16:creationId xmlns:a16="http://schemas.microsoft.com/office/drawing/2014/main" id="{210FDF64-D52B-4B18-BD16-9E45470B0D57}"/>
              </a:ext>
            </a:extLst>
          </p:cNvPr>
          <p:cNvSpPr txBox="1"/>
          <p:nvPr/>
        </p:nvSpPr>
        <p:spPr>
          <a:xfrm>
            <a:off x="703811" y="0"/>
            <a:ext cx="9921113" cy="1323439"/>
          </a:xfrm>
          <a:prstGeom prst="rect">
            <a:avLst/>
          </a:prstGeom>
          <a:noFill/>
        </p:spPr>
        <p:txBody>
          <a:bodyPr wrap="square" rtlCol="0">
            <a:spAutoFit/>
          </a:bodyPr>
          <a:lstStyle/>
          <a:p>
            <a:r>
              <a:rPr lang="en-US" sz="4000" b="1" dirty="0">
                <a:solidFill>
                  <a:schemeClr val="bg1"/>
                </a:solidFill>
              </a:rPr>
              <a:t>Reimagining processes in Higher Education </a:t>
            </a:r>
          </a:p>
          <a:p>
            <a:r>
              <a:rPr lang="en-US" sz="4000" b="1" dirty="0">
                <a:solidFill>
                  <a:schemeClr val="bg1"/>
                </a:solidFill>
              </a:rPr>
              <a:t>utilizing the Microsoft Power Platform </a:t>
            </a:r>
          </a:p>
        </p:txBody>
      </p:sp>
    </p:spTree>
    <p:extLst>
      <p:ext uri="{BB962C8B-B14F-4D97-AF65-F5344CB8AC3E}">
        <p14:creationId xmlns:p14="http://schemas.microsoft.com/office/powerpoint/2010/main" val="2218219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C32B4-82D1-764C-89C9-F715D95C2B8B}"/>
              </a:ext>
            </a:extLst>
          </p:cNvPr>
          <p:cNvSpPr>
            <a:spLocks noGrp="1"/>
          </p:cNvSpPr>
          <p:nvPr>
            <p:ph type="title"/>
          </p:nvPr>
        </p:nvSpPr>
        <p:spPr/>
        <p:txBody>
          <a:bodyPr/>
          <a:lstStyle/>
          <a:p>
            <a:r>
              <a:rPr lang="en-US" dirty="0"/>
              <a:t>Cloud and on-premises connectivity </a:t>
            </a:r>
          </a:p>
        </p:txBody>
      </p:sp>
      <p:grpSp>
        <p:nvGrpSpPr>
          <p:cNvPr id="2" name="Group 1">
            <a:extLst>
              <a:ext uri="{FF2B5EF4-FFF2-40B4-BE49-F238E27FC236}">
                <a16:creationId xmlns:a16="http://schemas.microsoft.com/office/drawing/2014/main" id="{41108D4E-7DF3-9F40-B9A9-70561A5B8EAA}"/>
              </a:ext>
            </a:extLst>
          </p:cNvPr>
          <p:cNvGrpSpPr/>
          <p:nvPr/>
        </p:nvGrpSpPr>
        <p:grpSpPr>
          <a:xfrm>
            <a:off x="5932222" y="1628103"/>
            <a:ext cx="9223760" cy="5450404"/>
            <a:chOff x="6051175" y="1660253"/>
            <a:chExt cx="9408716" cy="5559696"/>
          </a:xfrm>
        </p:grpSpPr>
        <p:pic>
          <p:nvPicPr>
            <p:cNvPr id="18" name="Picture 17">
              <a:extLst>
                <a:ext uri="{FF2B5EF4-FFF2-40B4-BE49-F238E27FC236}">
                  <a16:creationId xmlns:a16="http://schemas.microsoft.com/office/drawing/2014/main" id="{5FDEE534-7F2F-1B40-919F-80ED2E6152A6}"/>
                </a:ext>
              </a:extLst>
            </p:cNvPr>
            <p:cNvPicPr>
              <a:picLocks noChangeAspect="1"/>
            </p:cNvPicPr>
            <p:nvPr/>
          </p:nvPicPr>
          <p:blipFill>
            <a:blip r:embed="rId3"/>
            <a:stretch>
              <a:fillRect/>
            </a:stretch>
          </p:blipFill>
          <p:spPr>
            <a:xfrm>
              <a:off x="6051175" y="1660253"/>
              <a:ext cx="9408716" cy="5559696"/>
            </a:xfrm>
            <a:prstGeom prst="rect">
              <a:avLst/>
            </a:prstGeom>
            <a:effectLst>
              <a:outerShdw blurRad="749300" sx="102000" sy="102000" algn="ctr" rotWithShape="0">
                <a:prstClr val="black">
                  <a:alpha val="43000"/>
                </a:prstClr>
              </a:outerShdw>
            </a:effectLst>
          </p:spPr>
        </p:pic>
        <p:grpSp>
          <p:nvGrpSpPr>
            <p:cNvPr id="5" name="Group 4">
              <a:extLst>
                <a:ext uri="{FF2B5EF4-FFF2-40B4-BE49-F238E27FC236}">
                  <a16:creationId xmlns:a16="http://schemas.microsoft.com/office/drawing/2014/main" id="{84E1492C-6402-134A-99CF-4302BAF16492}"/>
                </a:ext>
              </a:extLst>
            </p:cNvPr>
            <p:cNvGrpSpPr/>
            <p:nvPr/>
          </p:nvGrpSpPr>
          <p:grpSpPr>
            <a:xfrm>
              <a:off x="6236363" y="1844393"/>
              <a:ext cx="8441676" cy="5150131"/>
              <a:chOff x="7433187" y="2163097"/>
              <a:chExt cx="5850194" cy="3569110"/>
            </a:xfrm>
          </p:grpSpPr>
          <p:sp>
            <p:nvSpPr>
              <p:cNvPr id="4" name="Rectangle 3">
                <a:extLst>
                  <a:ext uri="{FF2B5EF4-FFF2-40B4-BE49-F238E27FC236}">
                    <a16:creationId xmlns:a16="http://schemas.microsoft.com/office/drawing/2014/main" id="{9B22C5ED-8718-9D4A-A825-8FE09AC3B023}"/>
                  </a:ext>
                </a:extLst>
              </p:cNvPr>
              <p:cNvSpPr/>
              <p:nvPr/>
            </p:nvSpPr>
            <p:spPr bwMode="auto">
              <a:xfrm>
                <a:off x="7433187" y="2163097"/>
                <a:ext cx="5850194" cy="35691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26" name="Picture 25">
                <a:extLst>
                  <a:ext uri="{FF2B5EF4-FFF2-40B4-BE49-F238E27FC236}">
                    <a16:creationId xmlns:a16="http://schemas.microsoft.com/office/drawing/2014/main" id="{06F65BD5-FECF-BD47-837E-4F75B0E0034D}"/>
                  </a:ext>
                </a:extLst>
              </p:cNvPr>
              <p:cNvPicPr>
                <a:picLocks noChangeAspect="1"/>
              </p:cNvPicPr>
              <p:nvPr/>
            </p:nvPicPr>
            <p:blipFill rotWithShape="1">
              <a:blip r:embed="rId4"/>
              <a:srcRect b="46678"/>
              <a:stretch/>
            </p:blipFill>
            <p:spPr>
              <a:xfrm>
                <a:off x="7493147" y="2239047"/>
                <a:ext cx="5706529" cy="3493160"/>
              </a:xfrm>
              <a:prstGeom prst="rect">
                <a:avLst/>
              </a:prstGeom>
              <a:solidFill>
                <a:schemeClr val="bg1"/>
              </a:solidFill>
            </p:spPr>
          </p:pic>
        </p:grpSp>
        <p:pic>
          <p:nvPicPr>
            <p:cNvPr id="20" name="Picture 19">
              <a:extLst>
                <a:ext uri="{FF2B5EF4-FFF2-40B4-BE49-F238E27FC236}">
                  <a16:creationId xmlns:a16="http://schemas.microsoft.com/office/drawing/2014/main" id="{4DA44A6C-FCB3-BD4E-8038-347C859863F8}"/>
                </a:ext>
              </a:extLst>
            </p:cNvPr>
            <p:cNvPicPr>
              <a:picLocks noChangeAspect="1"/>
            </p:cNvPicPr>
            <p:nvPr/>
          </p:nvPicPr>
          <p:blipFill>
            <a:blip r:embed="rId5"/>
            <a:stretch>
              <a:fillRect/>
            </a:stretch>
          </p:blipFill>
          <p:spPr>
            <a:xfrm>
              <a:off x="6051175" y="1660253"/>
              <a:ext cx="9402460" cy="5555999"/>
            </a:xfrm>
            <a:prstGeom prst="rect">
              <a:avLst/>
            </a:prstGeom>
          </p:spPr>
        </p:pic>
      </p:grpSp>
      <p:grpSp>
        <p:nvGrpSpPr>
          <p:cNvPr id="15" name="Group 14">
            <a:extLst>
              <a:ext uri="{FF2B5EF4-FFF2-40B4-BE49-F238E27FC236}">
                <a16:creationId xmlns:a16="http://schemas.microsoft.com/office/drawing/2014/main" id="{CCF38C77-DA07-9A40-A622-7EB628295A39}"/>
              </a:ext>
            </a:extLst>
          </p:cNvPr>
          <p:cNvGrpSpPr/>
          <p:nvPr/>
        </p:nvGrpSpPr>
        <p:grpSpPr>
          <a:xfrm>
            <a:off x="519642" y="2297576"/>
            <a:ext cx="4849164" cy="724143"/>
            <a:chOff x="530061" y="2343150"/>
            <a:chExt cx="4946400" cy="738664"/>
          </a:xfrm>
        </p:grpSpPr>
        <p:pic>
          <p:nvPicPr>
            <p:cNvPr id="36" name="Picture 35">
              <a:extLst>
                <a:ext uri="{FF2B5EF4-FFF2-40B4-BE49-F238E27FC236}">
                  <a16:creationId xmlns:a16="http://schemas.microsoft.com/office/drawing/2014/main" id="{9AEC2F6A-96C0-7A40-A086-5A0183D1C154}"/>
                </a:ext>
              </a:extLst>
            </p:cNvPr>
            <p:cNvPicPr>
              <a:picLocks noChangeAspect="1"/>
            </p:cNvPicPr>
            <p:nvPr/>
          </p:nvPicPr>
          <p:blipFill>
            <a:blip r:embed="rId6"/>
            <a:stretch>
              <a:fillRect/>
            </a:stretch>
          </p:blipFill>
          <p:spPr>
            <a:xfrm>
              <a:off x="530061" y="2350546"/>
              <a:ext cx="428017" cy="428017"/>
            </a:xfrm>
            <a:prstGeom prst="rect">
              <a:avLst/>
            </a:prstGeom>
          </p:spPr>
        </p:pic>
        <p:sp>
          <p:nvSpPr>
            <p:cNvPr id="40" name="Text Placeholder 6">
              <a:extLst>
                <a:ext uri="{FF2B5EF4-FFF2-40B4-BE49-F238E27FC236}">
                  <a16:creationId xmlns:a16="http://schemas.microsoft.com/office/drawing/2014/main" id="{A0707111-74C4-704B-BF15-E56B4AFF55C1}"/>
                </a:ext>
              </a:extLst>
            </p:cNvPr>
            <p:cNvSpPr txBox="1">
              <a:spLocks/>
            </p:cNvSpPr>
            <p:nvPr/>
          </p:nvSpPr>
          <p:spPr>
            <a:xfrm>
              <a:off x="1355867" y="2343150"/>
              <a:ext cx="4120594" cy="738664"/>
            </a:xfrm>
            <a:prstGeom prst="rect">
              <a:avLst/>
            </a:prstGeom>
          </p:spPr>
          <p:txBody>
            <a:bodyPr vert="horz" wrap="square" lIns="0" tIns="0" rIns="0" bIns="0" rtlCol="0">
              <a:sp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chemeClr val="accent6"/>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chemeClr val="accent6"/>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941"/>
                </a:spcBef>
              </a:pPr>
              <a:r>
                <a:rPr lang="en-US" sz="1568" b="1" dirty="0"/>
                <a:t>Enjoy built-in connectivity </a:t>
              </a:r>
              <a:r>
                <a:rPr lang="en-US" sz="1568" dirty="0"/>
                <a:t>to 350+ cloud services, content services, databases, APIs, and other services</a:t>
              </a:r>
            </a:p>
          </p:txBody>
        </p:sp>
      </p:grpSp>
      <p:grpSp>
        <p:nvGrpSpPr>
          <p:cNvPr id="16" name="Group 15">
            <a:extLst>
              <a:ext uri="{FF2B5EF4-FFF2-40B4-BE49-F238E27FC236}">
                <a16:creationId xmlns:a16="http://schemas.microsoft.com/office/drawing/2014/main" id="{7F4E0741-54D3-7F4D-8D14-6839006529F3}"/>
              </a:ext>
            </a:extLst>
          </p:cNvPr>
          <p:cNvGrpSpPr/>
          <p:nvPr/>
        </p:nvGrpSpPr>
        <p:grpSpPr>
          <a:xfrm>
            <a:off x="472820" y="3183612"/>
            <a:ext cx="4895986" cy="724143"/>
            <a:chOff x="482300" y="3246953"/>
            <a:chExt cx="4994161" cy="738664"/>
          </a:xfrm>
        </p:grpSpPr>
        <p:pic>
          <p:nvPicPr>
            <p:cNvPr id="37" name="Picture 36">
              <a:extLst>
                <a:ext uri="{FF2B5EF4-FFF2-40B4-BE49-F238E27FC236}">
                  <a16:creationId xmlns:a16="http://schemas.microsoft.com/office/drawing/2014/main" id="{E4982B00-F722-E44E-8DCA-64C76829E619}"/>
                </a:ext>
              </a:extLst>
            </p:cNvPr>
            <p:cNvPicPr>
              <a:picLocks noChangeAspect="1"/>
            </p:cNvPicPr>
            <p:nvPr/>
          </p:nvPicPr>
          <p:blipFill>
            <a:blip r:embed="rId7"/>
            <a:stretch>
              <a:fillRect/>
            </a:stretch>
          </p:blipFill>
          <p:spPr>
            <a:xfrm>
              <a:off x="482300" y="3246953"/>
              <a:ext cx="523538" cy="488635"/>
            </a:xfrm>
            <a:prstGeom prst="rect">
              <a:avLst/>
            </a:prstGeom>
          </p:spPr>
        </p:pic>
        <p:sp>
          <p:nvSpPr>
            <p:cNvPr id="41" name="Text Placeholder 6">
              <a:extLst>
                <a:ext uri="{FF2B5EF4-FFF2-40B4-BE49-F238E27FC236}">
                  <a16:creationId xmlns:a16="http://schemas.microsoft.com/office/drawing/2014/main" id="{2E573146-42CA-8442-9849-AD54AE07C766}"/>
                </a:ext>
              </a:extLst>
            </p:cNvPr>
            <p:cNvSpPr txBox="1">
              <a:spLocks/>
            </p:cNvSpPr>
            <p:nvPr/>
          </p:nvSpPr>
          <p:spPr>
            <a:xfrm>
              <a:off x="1355867" y="3246953"/>
              <a:ext cx="4120594" cy="738664"/>
            </a:xfrm>
            <a:prstGeom prst="rect">
              <a:avLst/>
            </a:prstGeom>
          </p:spPr>
          <p:txBody>
            <a:bodyPr vert="horz" wrap="square" lIns="0" tIns="0" rIns="0" bIns="0" rtlCol="0">
              <a:sp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chemeClr val="accent6"/>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chemeClr val="accent6"/>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941"/>
                </a:spcBef>
              </a:pPr>
              <a:r>
                <a:rPr lang="en-US" sz="1568" b="1" dirty="0">
                  <a:cs typeface="Segoe UI Light"/>
                </a:rPr>
                <a:t>Gain seamless hybrid connectivity </a:t>
              </a:r>
              <a:r>
                <a:rPr lang="en-US" sz="1568" dirty="0">
                  <a:cs typeface="Segoe UI Light"/>
                </a:rPr>
                <a:t>to </a:t>
              </a:r>
              <a:br>
                <a:rPr lang="en-US" sz="1568" dirty="0">
                  <a:cs typeface="Segoe UI Light"/>
                </a:rPr>
              </a:br>
              <a:r>
                <a:rPr lang="en-US" sz="1568" dirty="0">
                  <a:cs typeface="Segoe UI Light"/>
                </a:rPr>
                <a:t>on-premises systems via the on-premises </a:t>
              </a:r>
              <a:br>
                <a:rPr lang="en-US" sz="1568" dirty="0">
                  <a:cs typeface="Segoe UI Light"/>
                </a:rPr>
              </a:br>
              <a:r>
                <a:rPr lang="en-US" sz="1568" dirty="0">
                  <a:cs typeface="Segoe UI Light"/>
                </a:rPr>
                <a:t>data gateway </a:t>
              </a:r>
            </a:p>
          </p:txBody>
        </p:sp>
      </p:grpSp>
      <p:grpSp>
        <p:nvGrpSpPr>
          <p:cNvPr id="17" name="Group 16">
            <a:extLst>
              <a:ext uri="{FF2B5EF4-FFF2-40B4-BE49-F238E27FC236}">
                <a16:creationId xmlns:a16="http://schemas.microsoft.com/office/drawing/2014/main" id="{8F17B3DE-52F9-6C45-8E94-B7D0F224B1D1}"/>
              </a:ext>
            </a:extLst>
          </p:cNvPr>
          <p:cNvGrpSpPr/>
          <p:nvPr/>
        </p:nvGrpSpPr>
        <p:grpSpPr>
          <a:xfrm>
            <a:off x="541253" y="4311029"/>
            <a:ext cx="4698108" cy="482763"/>
            <a:chOff x="552105" y="4396977"/>
            <a:chExt cx="4792315" cy="492443"/>
          </a:xfrm>
        </p:grpSpPr>
        <p:pic>
          <p:nvPicPr>
            <p:cNvPr id="38" name="Picture 37">
              <a:extLst>
                <a:ext uri="{FF2B5EF4-FFF2-40B4-BE49-F238E27FC236}">
                  <a16:creationId xmlns:a16="http://schemas.microsoft.com/office/drawing/2014/main" id="{C6E0688C-2855-6946-B8EF-C43D8557DC9C}"/>
                </a:ext>
              </a:extLst>
            </p:cNvPr>
            <p:cNvPicPr>
              <a:picLocks noChangeAspect="1"/>
            </p:cNvPicPr>
            <p:nvPr/>
          </p:nvPicPr>
          <p:blipFill>
            <a:blip r:embed="rId8"/>
            <a:stretch>
              <a:fillRect/>
            </a:stretch>
          </p:blipFill>
          <p:spPr>
            <a:xfrm>
              <a:off x="552105" y="4427885"/>
              <a:ext cx="383928" cy="383928"/>
            </a:xfrm>
            <a:prstGeom prst="rect">
              <a:avLst/>
            </a:prstGeom>
          </p:spPr>
        </p:pic>
        <p:sp>
          <p:nvSpPr>
            <p:cNvPr id="42" name="Text Placeholder 6">
              <a:extLst>
                <a:ext uri="{FF2B5EF4-FFF2-40B4-BE49-F238E27FC236}">
                  <a16:creationId xmlns:a16="http://schemas.microsoft.com/office/drawing/2014/main" id="{643546A7-E2D6-BA45-91B7-5FD54E5D327E}"/>
                </a:ext>
              </a:extLst>
            </p:cNvPr>
            <p:cNvSpPr txBox="1">
              <a:spLocks/>
            </p:cNvSpPr>
            <p:nvPr/>
          </p:nvSpPr>
          <p:spPr>
            <a:xfrm>
              <a:off x="1355867" y="4396977"/>
              <a:ext cx="3988553" cy="492443"/>
            </a:xfrm>
            <a:prstGeom prst="rect">
              <a:avLst/>
            </a:prstGeom>
          </p:spPr>
          <p:txBody>
            <a:bodyPr vert="horz" wrap="square" lIns="0" tIns="0" rIns="0" bIns="0" rtlCol="0">
              <a:sp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chemeClr val="accent6"/>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chemeClr val="accent6"/>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941"/>
                </a:spcBef>
              </a:pPr>
              <a:r>
                <a:rPr lang="en-US" sz="1568" dirty="0"/>
                <a:t>Develop and register custom connectors as building blocks for citizen developers </a:t>
              </a:r>
            </a:p>
          </p:txBody>
        </p:sp>
      </p:grpSp>
      <p:grpSp>
        <p:nvGrpSpPr>
          <p:cNvPr id="44" name="Group 43">
            <a:extLst>
              <a:ext uri="{FF2B5EF4-FFF2-40B4-BE49-F238E27FC236}">
                <a16:creationId xmlns:a16="http://schemas.microsoft.com/office/drawing/2014/main" id="{7972F6C6-F460-7449-AE78-D14E5627985E}"/>
              </a:ext>
            </a:extLst>
          </p:cNvPr>
          <p:cNvGrpSpPr/>
          <p:nvPr/>
        </p:nvGrpSpPr>
        <p:grpSpPr>
          <a:xfrm>
            <a:off x="514045" y="5197066"/>
            <a:ext cx="4854761" cy="482763"/>
            <a:chOff x="524352" y="5300781"/>
            <a:chExt cx="4952109" cy="492443"/>
          </a:xfrm>
        </p:grpSpPr>
        <p:pic>
          <p:nvPicPr>
            <p:cNvPr id="39" name="Picture 38">
              <a:extLst>
                <a:ext uri="{FF2B5EF4-FFF2-40B4-BE49-F238E27FC236}">
                  <a16:creationId xmlns:a16="http://schemas.microsoft.com/office/drawing/2014/main" id="{359A294F-6FC8-A740-8A90-1A1DEAB638E4}"/>
                </a:ext>
              </a:extLst>
            </p:cNvPr>
            <p:cNvPicPr>
              <a:picLocks noChangeAspect="1"/>
            </p:cNvPicPr>
            <p:nvPr/>
          </p:nvPicPr>
          <p:blipFill>
            <a:blip r:embed="rId9"/>
            <a:stretch>
              <a:fillRect/>
            </a:stretch>
          </p:blipFill>
          <p:spPr>
            <a:xfrm>
              <a:off x="524352" y="5341406"/>
              <a:ext cx="439435" cy="383928"/>
            </a:xfrm>
            <a:prstGeom prst="rect">
              <a:avLst/>
            </a:prstGeom>
          </p:spPr>
        </p:pic>
        <p:sp>
          <p:nvSpPr>
            <p:cNvPr id="43" name="Text Placeholder 6">
              <a:extLst>
                <a:ext uri="{FF2B5EF4-FFF2-40B4-BE49-F238E27FC236}">
                  <a16:creationId xmlns:a16="http://schemas.microsoft.com/office/drawing/2014/main" id="{07881FDA-BD29-E44B-A1BA-CD494949C41F}"/>
                </a:ext>
              </a:extLst>
            </p:cNvPr>
            <p:cNvSpPr txBox="1">
              <a:spLocks/>
            </p:cNvSpPr>
            <p:nvPr/>
          </p:nvSpPr>
          <p:spPr>
            <a:xfrm>
              <a:off x="1355867" y="5300781"/>
              <a:ext cx="4120594" cy="492443"/>
            </a:xfrm>
            <a:prstGeom prst="rect">
              <a:avLst/>
            </a:prstGeom>
          </p:spPr>
          <p:txBody>
            <a:bodyPr vert="horz" wrap="square" lIns="0" tIns="0" rIns="0" bIns="0" rtlCol="0">
              <a:spAutoFit/>
            </a:bodyPr>
            <a:lstStyle>
              <a:lvl1pPr marL="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chemeClr val="accent6"/>
                  </a:solidFill>
                  <a:latin typeface="+mn-lt"/>
                  <a:ea typeface="+mn-ea"/>
                  <a:cs typeface="+mn-cs"/>
                </a:defRPr>
              </a:lvl1pPr>
              <a:lvl2pPr marL="2286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chemeClr val="accent6"/>
                  </a:solidFill>
                  <a:latin typeface="+mn-lt"/>
                  <a:ea typeface="+mn-ea"/>
                  <a:cs typeface="+mn-cs"/>
                </a:defRPr>
              </a:lvl2pPr>
              <a:lvl3pPr marL="4572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3pPr>
              <a:lvl4pPr marL="6858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4pPr>
              <a:lvl5pPr marL="914400" marR="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chemeClr val="accent6"/>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2941"/>
                </a:spcBef>
              </a:pPr>
              <a:r>
                <a:rPr lang="en-US" sz="1568" dirty="0"/>
                <a:t>Break down data silos by using multiple </a:t>
              </a:r>
              <a:br>
                <a:rPr lang="en-US" sz="1568" dirty="0"/>
              </a:br>
              <a:r>
                <a:rPr lang="en-US" sz="1568" dirty="0"/>
                <a:t>data sources in a single application</a:t>
              </a:r>
            </a:p>
          </p:txBody>
        </p:sp>
      </p:grpSp>
    </p:spTree>
    <p:extLst>
      <p:ext uri="{BB962C8B-B14F-4D97-AF65-F5344CB8AC3E}">
        <p14:creationId xmlns:p14="http://schemas.microsoft.com/office/powerpoint/2010/main" val="39911200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6F80-7DEC-4B34-BBF4-B175CFF58524}"/>
              </a:ext>
            </a:extLst>
          </p:cNvPr>
          <p:cNvSpPr>
            <a:spLocks noGrp="1"/>
          </p:cNvSpPr>
          <p:nvPr>
            <p:ph type="title" idx="4294967295"/>
          </p:nvPr>
        </p:nvSpPr>
        <p:spPr>
          <a:xfrm>
            <a:off x="580092" y="457622"/>
            <a:ext cx="11611044" cy="553959"/>
          </a:xfrm>
        </p:spPr>
        <p:txBody>
          <a:bodyPr>
            <a:normAutofit fontScale="90000"/>
          </a:bodyPr>
          <a:lstStyle/>
          <a:p>
            <a:r>
              <a:rPr lang="en-IN" dirty="0"/>
              <a:t>The Power Platform in Context</a:t>
            </a:r>
          </a:p>
        </p:txBody>
      </p:sp>
      <p:sp>
        <p:nvSpPr>
          <p:cNvPr id="206" name="Intelligence">
            <a:extLst>
              <a:ext uri="{FF2B5EF4-FFF2-40B4-BE49-F238E27FC236}">
                <a16:creationId xmlns:a16="http://schemas.microsoft.com/office/drawing/2014/main" id="{A06FFFA1-EE44-404F-A80F-F862DA346C21}"/>
              </a:ext>
            </a:extLst>
          </p:cNvPr>
          <p:cNvSpPr txBox="1"/>
          <p:nvPr/>
        </p:nvSpPr>
        <p:spPr>
          <a:xfrm rot="14012589">
            <a:off x="4895052" y="651136"/>
            <a:ext cx="2886756" cy="3329781"/>
          </a:xfrm>
          <a:prstGeom prst="rect">
            <a:avLst/>
          </a:prstGeom>
          <a:noFill/>
        </p:spPr>
        <p:txBody>
          <a:bodyPr spcFirstLastPara="1" wrap="square" lIns="0" tIns="0" rIns="0" bIns="0" numCol="1" rtlCol="0" anchor="t" anchorCtr="0">
            <a:prstTxWarp prst="textArchDown">
              <a:avLst>
                <a:gd name="adj" fmla="val 12270174"/>
              </a:avLst>
            </a:prstTxWarp>
            <a:spAutoFit/>
          </a:bodyPr>
          <a:lstStyle/>
          <a:p>
            <a:pPr algn="ctr" defTabSz="896043">
              <a:defRPr/>
            </a:pPr>
            <a:r>
              <a:rPr lang="en-US" sz="1400" b="1" kern="0" dirty="0">
                <a:solidFill>
                  <a:srgbClr val="FFFFFF"/>
                </a:solidFill>
                <a:latin typeface="Segoe UI Semibold" panose="020B0502040204020203" pitchFamily="34" charset="0"/>
                <a:cs typeface="Segoe UI Semibold" panose="020B0502040204020203" pitchFamily="34" charset="0"/>
              </a:rPr>
              <a:t>Intelligence </a:t>
            </a:r>
          </a:p>
        </p:txBody>
      </p:sp>
      <p:sp>
        <p:nvSpPr>
          <p:cNvPr id="207" name="Data">
            <a:extLst>
              <a:ext uri="{FF2B5EF4-FFF2-40B4-BE49-F238E27FC236}">
                <a16:creationId xmlns:a16="http://schemas.microsoft.com/office/drawing/2014/main" id="{23DDB3AC-92B0-2D4B-A259-5C6B122EC0FA}"/>
              </a:ext>
            </a:extLst>
          </p:cNvPr>
          <p:cNvSpPr txBox="1"/>
          <p:nvPr/>
        </p:nvSpPr>
        <p:spPr>
          <a:xfrm rot="3964135">
            <a:off x="4389579" y="1039255"/>
            <a:ext cx="2886750" cy="3149392"/>
          </a:xfrm>
          <a:prstGeom prst="rect">
            <a:avLst/>
          </a:prstGeom>
          <a:noFill/>
        </p:spPr>
        <p:txBody>
          <a:bodyPr spcFirstLastPara="1" wrap="square" lIns="0" tIns="0" rIns="0" bIns="0" numCol="1" rtlCol="0" anchor="t" anchorCtr="0">
            <a:prstTxWarp prst="textArchUp">
              <a:avLst/>
            </a:prstTxWarp>
            <a:spAutoFit/>
          </a:bodyPr>
          <a:lstStyle/>
          <a:p>
            <a:pPr algn="ctr" defTabSz="896043">
              <a:defRPr/>
            </a:pPr>
            <a:r>
              <a:rPr lang="en-US" sz="1400" b="1" kern="0" dirty="0">
                <a:solidFill>
                  <a:srgbClr val="FFFFFF"/>
                </a:solidFill>
                <a:latin typeface="Segoe UI Semibold" panose="020B0502040204020203" pitchFamily="34" charset="0"/>
                <a:cs typeface="Segoe UI Semibold" panose="020B0502040204020203" pitchFamily="34" charset="0"/>
              </a:rPr>
              <a:t>Data</a:t>
            </a:r>
          </a:p>
        </p:txBody>
      </p:sp>
      <p:pic>
        <p:nvPicPr>
          <p:cNvPr id="4" name="Picture 3">
            <a:extLst>
              <a:ext uri="{FF2B5EF4-FFF2-40B4-BE49-F238E27FC236}">
                <a16:creationId xmlns:a16="http://schemas.microsoft.com/office/drawing/2014/main" id="{6CE10C0F-88B5-49C6-9303-E07C7F210DB8}"/>
              </a:ext>
            </a:extLst>
          </p:cNvPr>
          <p:cNvPicPr>
            <a:picLocks noChangeAspect="1"/>
          </p:cNvPicPr>
          <p:nvPr/>
        </p:nvPicPr>
        <p:blipFill>
          <a:blip r:embed="rId3"/>
          <a:stretch>
            <a:fillRect/>
          </a:stretch>
        </p:blipFill>
        <p:spPr>
          <a:xfrm>
            <a:off x="652496" y="1209862"/>
            <a:ext cx="11160060" cy="5651069"/>
          </a:xfrm>
          <a:prstGeom prst="rect">
            <a:avLst/>
          </a:prstGeom>
        </p:spPr>
      </p:pic>
      <p:pic>
        <p:nvPicPr>
          <p:cNvPr id="5" name="Picture 4">
            <a:extLst>
              <a:ext uri="{FF2B5EF4-FFF2-40B4-BE49-F238E27FC236}">
                <a16:creationId xmlns:a16="http://schemas.microsoft.com/office/drawing/2014/main" id="{E56399B4-51E0-4455-9979-4353885452D8}"/>
              </a:ext>
            </a:extLst>
          </p:cNvPr>
          <p:cNvPicPr>
            <a:picLocks noChangeAspect="1"/>
          </p:cNvPicPr>
          <p:nvPr/>
        </p:nvPicPr>
        <p:blipFill>
          <a:blip r:embed="rId4"/>
          <a:stretch>
            <a:fillRect/>
          </a:stretch>
        </p:blipFill>
        <p:spPr>
          <a:xfrm>
            <a:off x="3630151" y="4267709"/>
            <a:ext cx="4931697" cy="1131124"/>
          </a:xfrm>
          <a:prstGeom prst="rect">
            <a:avLst/>
          </a:prstGeom>
        </p:spPr>
      </p:pic>
      <p:sp>
        <p:nvSpPr>
          <p:cNvPr id="8" name="Rectangle 7">
            <a:extLst>
              <a:ext uri="{FF2B5EF4-FFF2-40B4-BE49-F238E27FC236}">
                <a16:creationId xmlns:a16="http://schemas.microsoft.com/office/drawing/2014/main" id="{9FF79868-E9F8-4F62-A15A-9FDC9824CA43}"/>
              </a:ext>
            </a:extLst>
          </p:cNvPr>
          <p:cNvSpPr/>
          <p:nvPr/>
        </p:nvSpPr>
        <p:spPr bwMode="auto">
          <a:xfrm>
            <a:off x="3328077" y="4175745"/>
            <a:ext cx="5535848" cy="1315052"/>
          </a:xfrm>
          <a:prstGeom prst="rect">
            <a:avLst/>
          </a:prstGeom>
          <a:noFill/>
          <a:ln w="381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a:extLst>
              <a:ext uri="{FF2B5EF4-FFF2-40B4-BE49-F238E27FC236}">
                <a16:creationId xmlns:a16="http://schemas.microsoft.com/office/drawing/2014/main" id="{C2BD1126-2746-44AE-831F-5831FC986AF6}"/>
              </a:ext>
            </a:extLst>
          </p:cNvPr>
          <p:cNvPicPr>
            <a:picLocks noChangeAspect="1"/>
          </p:cNvPicPr>
          <p:nvPr/>
        </p:nvPicPr>
        <p:blipFill>
          <a:blip r:embed="rId5"/>
          <a:stretch>
            <a:fillRect/>
          </a:stretch>
        </p:blipFill>
        <p:spPr>
          <a:xfrm>
            <a:off x="2866616" y="1207707"/>
            <a:ext cx="7138294" cy="2949096"/>
          </a:xfrm>
          <a:prstGeom prst="rect">
            <a:avLst/>
          </a:prstGeom>
        </p:spPr>
      </p:pic>
    </p:spTree>
    <p:extLst>
      <p:ext uri="{BB962C8B-B14F-4D97-AF65-F5344CB8AC3E}">
        <p14:creationId xmlns:p14="http://schemas.microsoft.com/office/powerpoint/2010/main" val="30168673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8265C635-28DB-4827-8ED3-596F812C3A86}"/>
              </a:ext>
            </a:extLst>
          </p:cNvPr>
          <p:cNvGrpSpPr/>
          <p:nvPr/>
        </p:nvGrpSpPr>
        <p:grpSpPr>
          <a:xfrm>
            <a:off x="0" y="5821008"/>
            <a:ext cx="12192000" cy="669045"/>
            <a:chOff x="0" y="5821008"/>
            <a:chExt cx="12192000" cy="669045"/>
          </a:xfrm>
        </p:grpSpPr>
        <p:sp>
          <p:nvSpPr>
            <p:cNvPr id="31" name="Rectangle 30">
              <a:extLst>
                <a:ext uri="{FF2B5EF4-FFF2-40B4-BE49-F238E27FC236}">
                  <a16:creationId xmlns:a16="http://schemas.microsoft.com/office/drawing/2014/main" id="{FD8741B5-5B46-4488-87E2-EEE877F5FE94}"/>
                </a:ext>
              </a:extLst>
            </p:cNvPr>
            <p:cNvSpPr/>
            <p:nvPr/>
          </p:nvSpPr>
          <p:spPr bwMode="auto">
            <a:xfrm>
              <a:off x="0" y="5821008"/>
              <a:ext cx="12192000" cy="66904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8" name="Group 37">
              <a:extLst>
                <a:ext uri="{FF2B5EF4-FFF2-40B4-BE49-F238E27FC236}">
                  <a16:creationId xmlns:a16="http://schemas.microsoft.com/office/drawing/2014/main" id="{65689C24-8997-4388-AD19-2DD7D6810AA0}"/>
                </a:ext>
              </a:extLst>
            </p:cNvPr>
            <p:cNvGrpSpPr/>
            <p:nvPr/>
          </p:nvGrpSpPr>
          <p:grpSpPr>
            <a:xfrm>
              <a:off x="584200" y="5902422"/>
              <a:ext cx="506217" cy="506217"/>
              <a:chOff x="584200" y="5902422"/>
              <a:chExt cx="506217" cy="506217"/>
            </a:xfrm>
          </p:grpSpPr>
          <p:sp>
            <p:nvSpPr>
              <p:cNvPr id="33" name="Oval 32">
                <a:extLst>
                  <a:ext uri="{FF2B5EF4-FFF2-40B4-BE49-F238E27FC236}">
                    <a16:creationId xmlns:a16="http://schemas.microsoft.com/office/drawing/2014/main" id="{3B5E3A65-6D96-4D9E-B8DF-B5A720A46C4F}"/>
                  </a:ext>
                </a:extLst>
              </p:cNvPr>
              <p:cNvSpPr/>
              <p:nvPr/>
            </p:nvSpPr>
            <p:spPr bwMode="auto">
              <a:xfrm>
                <a:off x="584200" y="5902422"/>
                <a:ext cx="506217" cy="506217"/>
              </a:xfrm>
              <a:prstGeom prst="ellipse">
                <a:avLst/>
              </a:prstGeom>
              <a:solidFill>
                <a:schemeClr val="bg1"/>
              </a:solidFill>
              <a:ln>
                <a:noFill/>
                <a:prstDash val="dash"/>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30" name="Group 29">
                <a:extLst>
                  <a:ext uri="{FF2B5EF4-FFF2-40B4-BE49-F238E27FC236}">
                    <a16:creationId xmlns:a16="http://schemas.microsoft.com/office/drawing/2014/main" id="{A4265F7E-9DCB-414F-B56F-698040426036}"/>
                  </a:ext>
                </a:extLst>
              </p:cNvPr>
              <p:cNvGrpSpPr/>
              <p:nvPr/>
            </p:nvGrpSpPr>
            <p:grpSpPr>
              <a:xfrm>
                <a:off x="695442" y="6010029"/>
                <a:ext cx="283732" cy="291003"/>
                <a:chOff x="691567" y="6007108"/>
                <a:chExt cx="283732" cy="291003"/>
              </a:xfrm>
            </p:grpSpPr>
            <p:sp>
              <p:nvSpPr>
                <p:cNvPr id="34" name="Freeform: Shape 33">
                  <a:extLst>
                    <a:ext uri="{FF2B5EF4-FFF2-40B4-BE49-F238E27FC236}">
                      <a16:creationId xmlns:a16="http://schemas.microsoft.com/office/drawing/2014/main" id="{40E9BD3E-C45E-4418-9C6F-700005573DE3}"/>
                    </a:ext>
                  </a:extLst>
                </p:cNvPr>
                <p:cNvSpPr/>
                <p:nvPr/>
              </p:nvSpPr>
              <p:spPr>
                <a:xfrm>
                  <a:off x="693343" y="6129880"/>
                  <a:ext cx="268970" cy="96526"/>
                </a:xfrm>
                <a:custGeom>
                  <a:avLst/>
                  <a:gdLst>
                    <a:gd name="connsiteX0" fmla="*/ 127072 w 656164"/>
                    <a:gd name="connsiteY0" fmla="*/ 0 h 235485"/>
                    <a:gd name="connsiteX1" fmla="*/ 331882 w 656164"/>
                    <a:gd name="connsiteY1" fmla="*/ 107545 h 235485"/>
                    <a:gd name="connsiteX2" fmla="*/ 532921 w 656164"/>
                    <a:gd name="connsiteY2" fmla="*/ 1981 h 235485"/>
                    <a:gd name="connsiteX3" fmla="*/ 656164 w 656164"/>
                    <a:gd name="connsiteY3" fmla="*/ 65744 h 235485"/>
                    <a:gd name="connsiteX4" fmla="*/ 328082 w 656164"/>
                    <a:gd name="connsiteY4" fmla="*/ 235485 h 235485"/>
                    <a:gd name="connsiteX5" fmla="*/ 0 w 656164"/>
                    <a:gd name="connsiteY5" fmla="*/ 65744 h 235485"/>
                    <a:gd name="connsiteX0" fmla="*/ 331882 w 656164"/>
                    <a:gd name="connsiteY0" fmla="*/ 107545 h 291886"/>
                    <a:gd name="connsiteX1" fmla="*/ 532921 w 656164"/>
                    <a:gd name="connsiteY1" fmla="*/ 1981 h 291886"/>
                    <a:gd name="connsiteX2" fmla="*/ 656164 w 656164"/>
                    <a:gd name="connsiteY2" fmla="*/ 65744 h 291886"/>
                    <a:gd name="connsiteX3" fmla="*/ 328082 w 656164"/>
                    <a:gd name="connsiteY3" fmla="*/ 235485 h 291886"/>
                    <a:gd name="connsiteX4" fmla="*/ 0 w 656164"/>
                    <a:gd name="connsiteY4" fmla="*/ 65744 h 291886"/>
                    <a:gd name="connsiteX5" fmla="*/ 127072 w 656164"/>
                    <a:gd name="connsiteY5" fmla="*/ 0 h 291886"/>
                    <a:gd name="connsiteX6" fmla="*/ 516219 w 656164"/>
                    <a:gd name="connsiteY6" fmla="*/ 291885 h 291886"/>
                    <a:gd name="connsiteX0" fmla="*/ 331882 w 656164"/>
                    <a:gd name="connsiteY0" fmla="*/ 107545 h 235485"/>
                    <a:gd name="connsiteX1" fmla="*/ 532921 w 656164"/>
                    <a:gd name="connsiteY1" fmla="*/ 1981 h 235485"/>
                    <a:gd name="connsiteX2" fmla="*/ 656164 w 656164"/>
                    <a:gd name="connsiteY2" fmla="*/ 65744 h 235485"/>
                    <a:gd name="connsiteX3" fmla="*/ 328082 w 656164"/>
                    <a:gd name="connsiteY3" fmla="*/ 235485 h 235485"/>
                    <a:gd name="connsiteX4" fmla="*/ 0 w 656164"/>
                    <a:gd name="connsiteY4" fmla="*/ 65744 h 235485"/>
                    <a:gd name="connsiteX5" fmla="*/ 127072 w 656164"/>
                    <a:gd name="connsiteY5" fmla="*/ 0 h 235485"/>
                    <a:gd name="connsiteX0" fmla="*/ 532921 w 656164"/>
                    <a:gd name="connsiteY0" fmla="*/ 1981 h 235485"/>
                    <a:gd name="connsiteX1" fmla="*/ 656164 w 656164"/>
                    <a:gd name="connsiteY1" fmla="*/ 65744 h 235485"/>
                    <a:gd name="connsiteX2" fmla="*/ 328082 w 656164"/>
                    <a:gd name="connsiteY2" fmla="*/ 235485 h 235485"/>
                    <a:gd name="connsiteX3" fmla="*/ 0 w 656164"/>
                    <a:gd name="connsiteY3" fmla="*/ 65744 h 235485"/>
                    <a:gd name="connsiteX4" fmla="*/ 127072 w 656164"/>
                    <a:gd name="connsiteY4" fmla="*/ 0 h 23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64" h="235485">
                      <a:moveTo>
                        <a:pt x="532921" y="1981"/>
                      </a:moveTo>
                      <a:lnTo>
                        <a:pt x="656164" y="65744"/>
                      </a:lnTo>
                      <a:lnTo>
                        <a:pt x="328082" y="235485"/>
                      </a:lnTo>
                      <a:lnTo>
                        <a:pt x="0" y="65744"/>
                      </a:lnTo>
                      <a:lnTo>
                        <a:pt x="127072" y="0"/>
                      </a:lnTo>
                    </a:path>
                  </a:pathLst>
                </a:custGeom>
                <a:noFill/>
                <a:ln w="12700" cap="flat">
                  <a:solidFill>
                    <a:schemeClr val="tx2"/>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Segoe UI Semibold"/>
                    <a:ea typeface="+mn-ea"/>
                    <a:cs typeface="+mn-cs"/>
                  </a:endParaRPr>
                </a:p>
              </p:txBody>
            </p:sp>
            <p:sp>
              <p:nvSpPr>
                <p:cNvPr id="35" name="Freeform: Shape 34">
                  <a:extLst>
                    <a:ext uri="{FF2B5EF4-FFF2-40B4-BE49-F238E27FC236}">
                      <a16:creationId xmlns:a16="http://schemas.microsoft.com/office/drawing/2014/main" id="{6F0E1581-7CF1-4488-A9D5-241EA93EE357}"/>
                    </a:ext>
                  </a:extLst>
                </p:cNvPr>
                <p:cNvSpPr/>
                <p:nvPr/>
              </p:nvSpPr>
              <p:spPr>
                <a:xfrm>
                  <a:off x="692831" y="6007108"/>
                  <a:ext cx="282468" cy="154602"/>
                </a:xfrm>
                <a:custGeom>
                  <a:avLst/>
                  <a:gdLst>
                    <a:gd name="connsiteX0" fmla="*/ 344549 w 684032"/>
                    <a:gd name="connsiteY0" fmla="*/ 377167 h 367350"/>
                    <a:gd name="connsiteX1" fmla="*/ 336949 w 684032"/>
                    <a:gd name="connsiteY1" fmla="*/ 375901 h 367350"/>
                    <a:gd name="connsiteX2" fmla="*/ 8867 w 684032"/>
                    <a:gd name="connsiteY2" fmla="*/ 203626 h 367350"/>
                    <a:gd name="connsiteX3" fmla="*/ 0 w 684032"/>
                    <a:gd name="connsiteY3" fmla="*/ 188425 h 367350"/>
                    <a:gd name="connsiteX4" fmla="*/ 8867 w 684032"/>
                    <a:gd name="connsiteY4" fmla="*/ 174491 h 367350"/>
                    <a:gd name="connsiteX5" fmla="*/ 336949 w 684032"/>
                    <a:gd name="connsiteY5" fmla="*/ 950 h 367350"/>
                    <a:gd name="connsiteX6" fmla="*/ 352150 w 684032"/>
                    <a:gd name="connsiteY6" fmla="*/ 950 h 367350"/>
                    <a:gd name="connsiteX7" fmla="*/ 680232 w 684032"/>
                    <a:gd name="connsiteY7" fmla="*/ 173225 h 367350"/>
                    <a:gd name="connsiteX8" fmla="*/ 689099 w 684032"/>
                    <a:gd name="connsiteY8" fmla="*/ 187159 h 367350"/>
                    <a:gd name="connsiteX9" fmla="*/ 680232 w 684032"/>
                    <a:gd name="connsiteY9" fmla="*/ 201093 h 367350"/>
                    <a:gd name="connsiteX10" fmla="*/ 352150 w 684032"/>
                    <a:gd name="connsiteY10" fmla="*/ 375901 h 367350"/>
                    <a:gd name="connsiteX11" fmla="*/ 344549 w 684032"/>
                    <a:gd name="connsiteY11" fmla="*/ 377167 h 367350"/>
                    <a:gd name="connsiteX12" fmla="*/ 50669 w 684032"/>
                    <a:gd name="connsiteY12" fmla="*/ 188425 h 367350"/>
                    <a:gd name="connsiteX13" fmla="*/ 343283 w 684032"/>
                    <a:gd name="connsiteY13" fmla="*/ 342966 h 367350"/>
                    <a:gd name="connsiteX14" fmla="*/ 635896 w 684032"/>
                    <a:gd name="connsiteY14" fmla="*/ 188425 h 367350"/>
                    <a:gd name="connsiteX15" fmla="*/ 344549 w 684032"/>
                    <a:gd name="connsiteY15" fmla="*/ 33885 h 367350"/>
                    <a:gd name="connsiteX16" fmla="*/ 50669 w 684032"/>
                    <a:gd name="connsiteY16" fmla="*/ 188425 h 367350"/>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13" fmla="*/ 343283 w 689098"/>
                    <a:gd name="connsiteY13" fmla="*/ 342966 h 377168"/>
                    <a:gd name="connsiteX14" fmla="*/ 635896 w 689098"/>
                    <a:gd name="connsiteY14" fmla="*/ 188425 h 377168"/>
                    <a:gd name="connsiteX15" fmla="*/ 344549 w 689098"/>
                    <a:gd name="connsiteY15" fmla="*/ 33885 h 377168"/>
                    <a:gd name="connsiteX16" fmla="*/ 235007 w 689098"/>
                    <a:gd name="connsiteY16" fmla="*/ 372765 h 377168"/>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13" fmla="*/ 50669 w 689098"/>
                    <a:gd name="connsiteY13" fmla="*/ 188425 h 377168"/>
                    <a:gd name="connsiteX14" fmla="*/ 343283 w 689098"/>
                    <a:gd name="connsiteY14" fmla="*/ 342966 h 377168"/>
                    <a:gd name="connsiteX15" fmla="*/ 635896 w 689098"/>
                    <a:gd name="connsiteY15" fmla="*/ 188425 h 377168"/>
                    <a:gd name="connsiteX16" fmla="*/ 344549 w 689098"/>
                    <a:gd name="connsiteY16" fmla="*/ 33885 h 377168"/>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13" fmla="*/ 50669 w 689098"/>
                    <a:gd name="connsiteY13" fmla="*/ 188425 h 377168"/>
                    <a:gd name="connsiteX14" fmla="*/ 635896 w 689098"/>
                    <a:gd name="connsiteY14" fmla="*/ 188425 h 377168"/>
                    <a:gd name="connsiteX15" fmla="*/ 344549 w 689098"/>
                    <a:gd name="connsiteY15" fmla="*/ 33885 h 377168"/>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13" fmla="*/ 50669 w 689098"/>
                    <a:gd name="connsiteY13" fmla="*/ 188425 h 377168"/>
                    <a:gd name="connsiteX14" fmla="*/ 344549 w 689098"/>
                    <a:gd name="connsiteY14" fmla="*/ 33885 h 377168"/>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0" fmla="*/ 344549 w 689098"/>
                    <a:gd name="connsiteY0" fmla="*/ 377167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9098" h="377168">
                      <a:moveTo>
                        <a:pt x="344549" y="377167"/>
                      </a:moveTo>
                      <a:lnTo>
                        <a:pt x="336949" y="375901"/>
                      </a:lnTo>
                      <a:lnTo>
                        <a:pt x="8867" y="203626"/>
                      </a:lnTo>
                      <a:cubicBezTo>
                        <a:pt x="3800" y="199826"/>
                        <a:pt x="0" y="194759"/>
                        <a:pt x="0" y="188425"/>
                      </a:cubicBezTo>
                      <a:cubicBezTo>
                        <a:pt x="0" y="182092"/>
                        <a:pt x="3800" y="177025"/>
                        <a:pt x="8867" y="174491"/>
                      </a:cubicBezTo>
                      <a:lnTo>
                        <a:pt x="336949" y="950"/>
                      </a:lnTo>
                      <a:cubicBezTo>
                        <a:pt x="342016" y="-317"/>
                        <a:pt x="347083" y="-317"/>
                        <a:pt x="352150" y="950"/>
                      </a:cubicBezTo>
                      <a:lnTo>
                        <a:pt x="680232" y="173225"/>
                      </a:lnTo>
                      <a:cubicBezTo>
                        <a:pt x="685299" y="175758"/>
                        <a:pt x="689099" y="182092"/>
                        <a:pt x="689099" y="187159"/>
                      </a:cubicBezTo>
                      <a:cubicBezTo>
                        <a:pt x="689099" y="192226"/>
                        <a:pt x="685299" y="198559"/>
                        <a:pt x="680232" y="201093"/>
                      </a:cubicBezTo>
                      <a:lnTo>
                        <a:pt x="352150" y="375901"/>
                      </a:lnTo>
                      <a:cubicBezTo>
                        <a:pt x="349616" y="377167"/>
                        <a:pt x="347083" y="377167"/>
                        <a:pt x="344549" y="377167"/>
                      </a:cubicBezTo>
                      <a:close/>
                    </a:path>
                  </a:pathLst>
                </a:custGeom>
                <a:noFill/>
                <a:ln w="12700" cap="flat">
                  <a:solidFill>
                    <a:schemeClr val="tx2"/>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Segoe UI Semibold"/>
                    <a:ea typeface="+mn-ea"/>
                    <a:cs typeface="+mn-cs"/>
                  </a:endParaRPr>
                </a:p>
              </p:txBody>
            </p:sp>
            <p:sp>
              <p:nvSpPr>
                <p:cNvPr id="37" name="Freeform: Shape 36">
                  <a:extLst>
                    <a:ext uri="{FF2B5EF4-FFF2-40B4-BE49-F238E27FC236}">
                      <a16:creationId xmlns:a16="http://schemas.microsoft.com/office/drawing/2014/main" id="{36AD83DE-4EFB-47D9-9DCC-AA3E58662C61}"/>
                    </a:ext>
                  </a:extLst>
                </p:cNvPr>
                <p:cNvSpPr/>
                <p:nvPr/>
              </p:nvSpPr>
              <p:spPr>
                <a:xfrm>
                  <a:off x="691567" y="6187515"/>
                  <a:ext cx="283673" cy="110596"/>
                </a:xfrm>
                <a:custGeom>
                  <a:avLst/>
                  <a:gdLst>
                    <a:gd name="connsiteX0" fmla="*/ 344549 w 684032"/>
                    <a:gd name="connsiteY0" fmla="*/ 377167 h 367350"/>
                    <a:gd name="connsiteX1" fmla="*/ 336949 w 684032"/>
                    <a:gd name="connsiteY1" fmla="*/ 375901 h 367350"/>
                    <a:gd name="connsiteX2" fmla="*/ 8867 w 684032"/>
                    <a:gd name="connsiteY2" fmla="*/ 203626 h 367350"/>
                    <a:gd name="connsiteX3" fmla="*/ 0 w 684032"/>
                    <a:gd name="connsiteY3" fmla="*/ 188425 h 367350"/>
                    <a:gd name="connsiteX4" fmla="*/ 8867 w 684032"/>
                    <a:gd name="connsiteY4" fmla="*/ 174491 h 367350"/>
                    <a:gd name="connsiteX5" fmla="*/ 336949 w 684032"/>
                    <a:gd name="connsiteY5" fmla="*/ 950 h 367350"/>
                    <a:gd name="connsiteX6" fmla="*/ 352150 w 684032"/>
                    <a:gd name="connsiteY6" fmla="*/ 950 h 367350"/>
                    <a:gd name="connsiteX7" fmla="*/ 680232 w 684032"/>
                    <a:gd name="connsiteY7" fmla="*/ 173225 h 367350"/>
                    <a:gd name="connsiteX8" fmla="*/ 689099 w 684032"/>
                    <a:gd name="connsiteY8" fmla="*/ 187159 h 367350"/>
                    <a:gd name="connsiteX9" fmla="*/ 680232 w 684032"/>
                    <a:gd name="connsiteY9" fmla="*/ 201093 h 367350"/>
                    <a:gd name="connsiteX10" fmla="*/ 352150 w 684032"/>
                    <a:gd name="connsiteY10" fmla="*/ 375901 h 367350"/>
                    <a:gd name="connsiteX11" fmla="*/ 344549 w 684032"/>
                    <a:gd name="connsiteY11" fmla="*/ 377167 h 367350"/>
                    <a:gd name="connsiteX12" fmla="*/ 50669 w 684032"/>
                    <a:gd name="connsiteY12" fmla="*/ 188425 h 367350"/>
                    <a:gd name="connsiteX13" fmla="*/ 343283 w 684032"/>
                    <a:gd name="connsiteY13" fmla="*/ 342966 h 367350"/>
                    <a:gd name="connsiteX14" fmla="*/ 635896 w 684032"/>
                    <a:gd name="connsiteY14" fmla="*/ 188425 h 367350"/>
                    <a:gd name="connsiteX15" fmla="*/ 344549 w 684032"/>
                    <a:gd name="connsiteY15" fmla="*/ 33885 h 367350"/>
                    <a:gd name="connsiteX16" fmla="*/ 50669 w 684032"/>
                    <a:gd name="connsiteY16" fmla="*/ 188425 h 367350"/>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13" fmla="*/ 343283 w 689098"/>
                    <a:gd name="connsiteY13" fmla="*/ 342966 h 377168"/>
                    <a:gd name="connsiteX14" fmla="*/ 635896 w 689098"/>
                    <a:gd name="connsiteY14" fmla="*/ 188425 h 377168"/>
                    <a:gd name="connsiteX15" fmla="*/ 344549 w 689098"/>
                    <a:gd name="connsiteY15" fmla="*/ 33885 h 377168"/>
                    <a:gd name="connsiteX16" fmla="*/ 235007 w 689098"/>
                    <a:gd name="connsiteY16" fmla="*/ 372765 h 377168"/>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13" fmla="*/ 50669 w 689098"/>
                    <a:gd name="connsiteY13" fmla="*/ 188425 h 377168"/>
                    <a:gd name="connsiteX14" fmla="*/ 343283 w 689098"/>
                    <a:gd name="connsiteY14" fmla="*/ 342966 h 377168"/>
                    <a:gd name="connsiteX15" fmla="*/ 635896 w 689098"/>
                    <a:gd name="connsiteY15" fmla="*/ 188425 h 377168"/>
                    <a:gd name="connsiteX16" fmla="*/ 344549 w 689098"/>
                    <a:gd name="connsiteY16" fmla="*/ 33885 h 377168"/>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13" fmla="*/ 50669 w 689098"/>
                    <a:gd name="connsiteY13" fmla="*/ 188425 h 377168"/>
                    <a:gd name="connsiteX14" fmla="*/ 635896 w 689098"/>
                    <a:gd name="connsiteY14" fmla="*/ 188425 h 377168"/>
                    <a:gd name="connsiteX15" fmla="*/ 344549 w 689098"/>
                    <a:gd name="connsiteY15" fmla="*/ 33885 h 377168"/>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13" fmla="*/ 50669 w 689098"/>
                    <a:gd name="connsiteY13" fmla="*/ 188425 h 377168"/>
                    <a:gd name="connsiteX14" fmla="*/ 344549 w 689098"/>
                    <a:gd name="connsiteY14" fmla="*/ 33885 h 377168"/>
                    <a:gd name="connsiteX0" fmla="*/ 50669 w 689098"/>
                    <a:gd name="connsiteY0" fmla="*/ 188425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12" fmla="*/ 50669 w 689098"/>
                    <a:gd name="connsiteY12" fmla="*/ 188425 h 377168"/>
                    <a:gd name="connsiteX0" fmla="*/ 344549 w 689098"/>
                    <a:gd name="connsiteY0" fmla="*/ 377167 h 377168"/>
                    <a:gd name="connsiteX1" fmla="*/ 336949 w 689098"/>
                    <a:gd name="connsiteY1" fmla="*/ 375901 h 377168"/>
                    <a:gd name="connsiteX2" fmla="*/ 8867 w 689098"/>
                    <a:gd name="connsiteY2" fmla="*/ 203626 h 377168"/>
                    <a:gd name="connsiteX3" fmla="*/ 0 w 689098"/>
                    <a:gd name="connsiteY3" fmla="*/ 188425 h 377168"/>
                    <a:gd name="connsiteX4" fmla="*/ 8867 w 689098"/>
                    <a:gd name="connsiteY4" fmla="*/ 174491 h 377168"/>
                    <a:gd name="connsiteX5" fmla="*/ 336949 w 689098"/>
                    <a:gd name="connsiteY5" fmla="*/ 950 h 377168"/>
                    <a:gd name="connsiteX6" fmla="*/ 352150 w 689098"/>
                    <a:gd name="connsiteY6" fmla="*/ 950 h 377168"/>
                    <a:gd name="connsiteX7" fmla="*/ 680232 w 689098"/>
                    <a:gd name="connsiteY7" fmla="*/ 173225 h 377168"/>
                    <a:gd name="connsiteX8" fmla="*/ 689099 w 689098"/>
                    <a:gd name="connsiteY8" fmla="*/ 187159 h 377168"/>
                    <a:gd name="connsiteX9" fmla="*/ 680232 w 689098"/>
                    <a:gd name="connsiteY9" fmla="*/ 201093 h 377168"/>
                    <a:gd name="connsiteX10" fmla="*/ 352150 w 689098"/>
                    <a:gd name="connsiteY10" fmla="*/ 375901 h 377168"/>
                    <a:gd name="connsiteX11" fmla="*/ 344549 w 689098"/>
                    <a:gd name="connsiteY11" fmla="*/ 377167 h 377168"/>
                    <a:gd name="connsiteX0" fmla="*/ 347488 w 692037"/>
                    <a:gd name="connsiteY0" fmla="*/ 377167 h 377168"/>
                    <a:gd name="connsiteX1" fmla="*/ 339888 w 692037"/>
                    <a:gd name="connsiteY1" fmla="*/ 375901 h 377168"/>
                    <a:gd name="connsiteX2" fmla="*/ 11806 w 692037"/>
                    <a:gd name="connsiteY2" fmla="*/ 203626 h 377168"/>
                    <a:gd name="connsiteX3" fmla="*/ 2939 w 692037"/>
                    <a:gd name="connsiteY3" fmla="*/ 188425 h 377168"/>
                    <a:gd name="connsiteX4" fmla="*/ 11806 w 692037"/>
                    <a:gd name="connsiteY4" fmla="*/ 174491 h 377168"/>
                    <a:gd name="connsiteX5" fmla="*/ 120659 w 692037"/>
                    <a:gd name="connsiteY5" fmla="*/ 112157 h 377168"/>
                    <a:gd name="connsiteX6" fmla="*/ 339888 w 692037"/>
                    <a:gd name="connsiteY6" fmla="*/ 950 h 377168"/>
                    <a:gd name="connsiteX7" fmla="*/ 355089 w 692037"/>
                    <a:gd name="connsiteY7" fmla="*/ 950 h 377168"/>
                    <a:gd name="connsiteX8" fmla="*/ 683171 w 692037"/>
                    <a:gd name="connsiteY8" fmla="*/ 173225 h 377168"/>
                    <a:gd name="connsiteX9" fmla="*/ 692038 w 692037"/>
                    <a:gd name="connsiteY9" fmla="*/ 187159 h 377168"/>
                    <a:gd name="connsiteX10" fmla="*/ 683171 w 692037"/>
                    <a:gd name="connsiteY10" fmla="*/ 201093 h 377168"/>
                    <a:gd name="connsiteX11" fmla="*/ 355089 w 692037"/>
                    <a:gd name="connsiteY11" fmla="*/ 375901 h 377168"/>
                    <a:gd name="connsiteX12" fmla="*/ 347488 w 692037"/>
                    <a:gd name="connsiteY12" fmla="*/ 377167 h 377168"/>
                    <a:gd name="connsiteX0" fmla="*/ 347488 w 692037"/>
                    <a:gd name="connsiteY0" fmla="*/ 377167 h 377168"/>
                    <a:gd name="connsiteX1" fmla="*/ 339888 w 692037"/>
                    <a:gd name="connsiteY1" fmla="*/ 375901 h 377168"/>
                    <a:gd name="connsiteX2" fmla="*/ 11806 w 692037"/>
                    <a:gd name="connsiteY2" fmla="*/ 203626 h 377168"/>
                    <a:gd name="connsiteX3" fmla="*/ 2939 w 692037"/>
                    <a:gd name="connsiteY3" fmla="*/ 188425 h 377168"/>
                    <a:gd name="connsiteX4" fmla="*/ 11806 w 692037"/>
                    <a:gd name="connsiteY4" fmla="*/ 174491 h 377168"/>
                    <a:gd name="connsiteX5" fmla="*/ 120659 w 692037"/>
                    <a:gd name="connsiteY5" fmla="*/ 112157 h 377168"/>
                    <a:gd name="connsiteX6" fmla="*/ 339888 w 692037"/>
                    <a:gd name="connsiteY6" fmla="*/ 950 h 377168"/>
                    <a:gd name="connsiteX7" fmla="*/ 355089 w 692037"/>
                    <a:gd name="connsiteY7" fmla="*/ 950 h 377168"/>
                    <a:gd name="connsiteX8" fmla="*/ 567116 w 692037"/>
                    <a:gd name="connsiteY8" fmla="*/ 107356 h 377168"/>
                    <a:gd name="connsiteX9" fmla="*/ 683171 w 692037"/>
                    <a:gd name="connsiteY9" fmla="*/ 173225 h 377168"/>
                    <a:gd name="connsiteX10" fmla="*/ 692038 w 692037"/>
                    <a:gd name="connsiteY10" fmla="*/ 187159 h 377168"/>
                    <a:gd name="connsiteX11" fmla="*/ 683171 w 692037"/>
                    <a:gd name="connsiteY11" fmla="*/ 201093 h 377168"/>
                    <a:gd name="connsiteX12" fmla="*/ 355089 w 692037"/>
                    <a:gd name="connsiteY12" fmla="*/ 375901 h 377168"/>
                    <a:gd name="connsiteX13" fmla="*/ 347488 w 692037"/>
                    <a:gd name="connsiteY13" fmla="*/ 377167 h 377168"/>
                    <a:gd name="connsiteX0" fmla="*/ 355089 w 692037"/>
                    <a:gd name="connsiteY0" fmla="*/ 188 h 376406"/>
                    <a:gd name="connsiteX1" fmla="*/ 567116 w 692037"/>
                    <a:gd name="connsiteY1" fmla="*/ 106594 h 376406"/>
                    <a:gd name="connsiteX2" fmla="*/ 683171 w 692037"/>
                    <a:gd name="connsiteY2" fmla="*/ 172463 h 376406"/>
                    <a:gd name="connsiteX3" fmla="*/ 692038 w 692037"/>
                    <a:gd name="connsiteY3" fmla="*/ 186397 h 376406"/>
                    <a:gd name="connsiteX4" fmla="*/ 683171 w 692037"/>
                    <a:gd name="connsiteY4" fmla="*/ 200331 h 376406"/>
                    <a:gd name="connsiteX5" fmla="*/ 355089 w 692037"/>
                    <a:gd name="connsiteY5" fmla="*/ 375139 h 376406"/>
                    <a:gd name="connsiteX6" fmla="*/ 347488 w 692037"/>
                    <a:gd name="connsiteY6" fmla="*/ 376405 h 376406"/>
                    <a:gd name="connsiteX7" fmla="*/ 339888 w 692037"/>
                    <a:gd name="connsiteY7" fmla="*/ 375139 h 376406"/>
                    <a:gd name="connsiteX8" fmla="*/ 11806 w 692037"/>
                    <a:gd name="connsiteY8" fmla="*/ 202864 h 376406"/>
                    <a:gd name="connsiteX9" fmla="*/ 2939 w 692037"/>
                    <a:gd name="connsiteY9" fmla="*/ 187663 h 376406"/>
                    <a:gd name="connsiteX10" fmla="*/ 11806 w 692037"/>
                    <a:gd name="connsiteY10" fmla="*/ 173729 h 376406"/>
                    <a:gd name="connsiteX11" fmla="*/ 120659 w 692037"/>
                    <a:gd name="connsiteY11" fmla="*/ 111395 h 376406"/>
                    <a:gd name="connsiteX12" fmla="*/ 339888 w 692037"/>
                    <a:gd name="connsiteY12" fmla="*/ 188 h 376406"/>
                    <a:gd name="connsiteX13" fmla="*/ 539428 w 692037"/>
                    <a:gd name="connsiteY13" fmla="*/ 184528 h 376406"/>
                    <a:gd name="connsiteX0" fmla="*/ 355089 w 692037"/>
                    <a:gd name="connsiteY0" fmla="*/ 1 h 376219"/>
                    <a:gd name="connsiteX1" fmla="*/ 567116 w 692037"/>
                    <a:gd name="connsiteY1" fmla="*/ 106407 h 376219"/>
                    <a:gd name="connsiteX2" fmla="*/ 683171 w 692037"/>
                    <a:gd name="connsiteY2" fmla="*/ 172276 h 376219"/>
                    <a:gd name="connsiteX3" fmla="*/ 692038 w 692037"/>
                    <a:gd name="connsiteY3" fmla="*/ 186210 h 376219"/>
                    <a:gd name="connsiteX4" fmla="*/ 683171 w 692037"/>
                    <a:gd name="connsiteY4" fmla="*/ 200144 h 376219"/>
                    <a:gd name="connsiteX5" fmla="*/ 355089 w 692037"/>
                    <a:gd name="connsiteY5" fmla="*/ 374952 h 376219"/>
                    <a:gd name="connsiteX6" fmla="*/ 347488 w 692037"/>
                    <a:gd name="connsiteY6" fmla="*/ 376218 h 376219"/>
                    <a:gd name="connsiteX7" fmla="*/ 339888 w 692037"/>
                    <a:gd name="connsiteY7" fmla="*/ 374952 h 376219"/>
                    <a:gd name="connsiteX8" fmla="*/ 11806 w 692037"/>
                    <a:gd name="connsiteY8" fmla="*/ 202677 h 376219"/>
                    <a:gd name="connsiteX9" fmla="*/ 2939 w 692037"/>
                    <a:gd name="connsiteY9" fmla="*/ 187476 h 376219"/>
                    <a:gd name="connsiteX10" fmla="*/ 11806 w 692037"/>
                    <a:gd name="connsiteY10" fmla="*/ 173542 h 376219"/>
                    <a:gd name="connsiteX11" fmla="*/ 120659 w 692037"/>
                    <a:gd name="connsiteY11" fmla="*/ 111208 h 376219"/>
                    <a:gd name="connsiteX12" fmla="*/ 339888 w 692037"/>
                    <a:gd name="connsiteY12" fmla="*/ 1 h 376219"/>
                    <a:gd name="connsiteX0" fmla="*/ 355089 w 692037"/>
                    <a:gd name="connsiteY0" fmla="*/ 1 h 376219"/>
                    <a:gd name="connsiteX1" fmla="*/ 567116 w 692037"/>
                    <a:gd name="connsiteY1" fmla="*/ 106407 h 376219"/>
                    <a:gd name="connsiteX2" fmla="*/ 683171 w 692037"/>
                    <a:gd name="connsiteY2" fmla="*/ 172276 h 376219"/>
                    <a:gd name="connsiteX3" fmla="*/ 692038 w 692037"/>
                    <a:gd name="connsiteY3" fmla="*/ 186210 h 376219"/>
                    <a:gd name="connsiteX4" fmla="*/ 683171 w 692037"/>
                    <a:gd name="connsiteY4" fmla="*/ 200144 h 376219"/>
                    <a:gd name="connsiteX5" fmla="*/ 355089 w 692037"/>
                    <a:gd name="connsiteY5" fmla="*/ 374952 h 376219"/>
                    <a:gd name="connsiteX6" fmla="*/ 347488 w 692037"/>
                    <a:gd name="connsiteY6" fmla="*/ 376218 h 376219"/>
                    <a:gd name="connsiteX7" fmla="*/ 339888 w 692037"/>
                    <a:gd name="connsiteY7" fmla="*/ 374952 h 376219"/>
                    <a:gd name="connsiteX8" fmla="*/ 11806 w 692037"/>
                    <a:gd name="connsiteY8" fmla="*/ 202677 h 376219"/>
                    <a:gd name="connsiteX9" fmla="*/ 2939 w 692037"/>
                    <a:gd name="connsiteY9" fmla="*/ 187476 h 376219"/>
                    <a:gd name="connsiteX10" fmla="*/ 11806 w 692037"/>
                    <a:gd name="connsiteY10" fmla="*/ 173542 h 376219"/>
                    <a:gd name="connsiteX11" fmla="*/ 120659 w 692037"/>
                    <a:gd name="connsiteY11" fmla="*/ 111208 h 376219"/>
                    <a:gd name="connsiteX0" fmla="*/ 567116 w 692037"/>
                    <a:gd name="connsiteY0" fmla="*/ 0 h 269812"/>
                    <a:gd name="connsiteX1" fmla="*/ 683171 w 692037"/>
                    <a:gd name="connsiteY1" fmla="*/ 65869 h 269812"/>
                    <a:gd name="connsiteX2" fmla="*/ 692038 w 692037"/>
                    <a:gd name="connsiteY2" fmla="*/ 79803 h 269812"/>
                    <a:gd name="connsiteX3" fmla="*/ 683171 w 692037"/>
                    <a:gd name="connsiteY3" fmla="*/ 93737 h 269812"/>
                    <a:gd name="connsiteX4" fmla="*/ 355089 w 692037"/>
                    <a:gd name="connsiteY4" fmla="*/ 268545 h 269812"/>
                    <a:gd name="connsiteX5" fmla="*/ 347488 w 692037"/>
                    <a:gd name="connsiteY5" fmla="*/ 269811 h 269812"/>
                    <a:gd name="connsiteX6" fmla="*/ 339888 w 692037"/>
                    <a:gd name="connsiteY6" fmla="*/ 268545 h 269812"/>
                    <a:gd name="connsiteX7" fmla="*/ 11806 w 692037"/>
                    <a:gd name="connsiteY7" fmla="*/ 96270 h 269812"/>
                    <a:gd name="connsiteX8" fmla="*/ 2939 w 692037"/>
                    <a:gd name="connsiteY8" fmla="*/ 81069 h 269812"/>
                    <a:gd name="connsiteX9" fmla="*/ 11806 w 692037"/>
                    <a:gd name="connsiteY9" fmla="*/ 67135 h 269812"/>
                    <a:gd name="connsiteX10" fmla="*/ 120659 w 692037"/>
                    <a:gd name="connsiteY10" fmla="*/ 4801 h 26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2037" h="269812">
                      <a:moveTo>
                        <a:pt x="567116" y="0"/>
                      </a:moveTo>
                      <a:lnTo>
                        <a:pt x="683171" y="65869"/>
                      </a:lnTo>
                      <a:cubicBezTo>
                        <a:pt x="688238" y="68402"/>
                        <a:pt x="692038" y="74736"/>
                        <a:pt x="692038" y="79803"/>
                      </a:cubicBezTo>
                      <a:cubicBezTo>
                        <a:pt x="692038" y="84870"/>
                        <a:pt x="688238" y="91203"/>
                        <a:pt x="683171" y="93737"/>
                      </a:cubicBezTo>
                      <a:lnTo>
                        <a:pt x="355089" y="268545"/>
                      </a:lnTo>
                      <a:cubicBezTo>
                        <a:pt x="352555" y="269811"/>
                        <a:pt x="350022" y="269811"/>
                        <a:pt x="347488" y="269811"/>
                      </a:cubicBezTo>
                      <a:lnTo>
                        <a:pt x="339888" y="268545"/>
                      </a:lnTo>
                      <a:lnTo>
                        <a:pt x="11806" y="96270"/>
                      </a:lnTo>
                      <a:cubicBezTo>
                        <a:pt x="6739" y="92470"/>
                        <a:pt x="2939" y="87403"/>
                        <a:pt x="2939" y="81069"/>
                      </a:cubicBezTo>
                      <a:cubicBezTo>
                        <a:pt x="2939" y="74736"/>
                        <a:pt x="-7814" y="79846"/>
                        <a:pt x="11806" y="67135"/>
                      </a:cubicBezTo>
                      <a:lnTo>
                        <a:pt x="120659" y="4801"/>
                      </a:lnTo>
                    </a:path>
                  </a:pathLst>
                </a:custGeom>
                <a:noFill/>
                <a:ln w="12700" cap="flat">
                  <a:solidFill>
                    <a:schemeClr val="tx2"/>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Segoe UI Semibold"/>
                    <a:ea typeface="+mn-ea"/>
                    <a:cs typeface="+mn-cs"/>
                  </a:endParaRPr>
                </a:p>
              </p:txBody>
            </p:sp>
          </p:grpSp>
        </p:grpSp>
      </p:grpSp>
      <p:graphicFrame>
        <p:nvGraphicFramePr>
          <p:cNvPr id="36" name="Table 100">
            <a:extLst>
              <a:ext uri="{FF2B5EF4-FFF2-40B4-BE49-F238E27FC236}">
                <a16:creationId xmlns:a16="http://schemas.microsoft.com/office/drawing/2014/main" id="{42D2CFFA-44D0-4555-93CD-B497870E0DE9}"/>
              </a:ext>
            </a:extLst>
          </p:cNvPr>
          <p:cNvGraphicFramePr>
            <a:graphicFrameLocks noGrp="1"/>
          </p:cNvGraphicFramePr>
          <p:nvPr/>
        </p:nvGraphicFramePr>
        <p:xfrm>
          <a:off x="584200" y="2221550"/>
          <a:ext cx="11023600" cy="3527541"/>
        </p:xfrm>
        <a:graphic>
          <a:graphicData uri="http://schemas.openxmlformats.org/drawingml/2006/table">
            <a:tbl>
              <a:tblPr firstRow="1" bandRow="1"/>
              <a:tblGrid>
                <a:gridCol w="2204720">
                  <a:extLst>
                    <a:ext uri="{9D8B030D-6E8A-4147-A177-3AD203B41FA5}">
                      <a16:colId xmlns:a16="http://schemas.microsoft.com/office/drawing/2014/main" val="4016054427"/>
                    </a:ext>
                  </a:extLst>
                </a:gridCol>
                <a:gridCol w="2204720">
                  <a:extLst>
                    <a:ext uri="{9D8B030D-6E8A-4147-A177-3AD203B41FA5}">
                      <a16:colId xmlns:a16="http://schemas.microsoft.com/office/drawing/2014/main" val="3866742374"/>
                    </a:ext>
                  </a:extLst>
                </a:gridCol>
                <a:gridCol w="2204720">
                  <a:extLst>
                    <a:ext uri="{9D8B030D-6E8A-4147-A177-3AD203B41FA5}">
                      <a16:colId xmlns:a16="http://schemas.microsoft.com/office/drawing/2014/main" val="1978073467"/>
                    </a:ext>
                  </a:extLst>
                </a:gridCol>
                <a:gridCol w="2204720">
                  <a:extLst>
                    <a:ext uri="{9D8B030D-6E8A-4147-A177-3AD203B41FA5}">
                      <a16:colId xmlns:a16="http://schemas.microsoft.com/office/drawing/2014/main" val="2339498756"/>
                    </a:ext>
                  </a:extLst>
                </a:gridCol>
                <a:gridCol w="2204720">
                  <a:extLst>
                    <a:ext uri="{9D8B030D-6E8A-4147-A177-3AD203B41FA5}">
                      <a16:colId xmlns:a16="http://schemas.microsoft.com/office/drawing/2014/main" val="1058757077"/>
                    </a:ext>
                  </a:extLst>
                </a:gridCol>
              </a:tblGrid>
              <a:tr h="39194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Sales</a:t>
                      </a: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Customer Service</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Field Service</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Finance</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Commerce</a:t>
                      </a: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9324034"/>
                  </a:ext>
                </a:extLst>
              </a:tr>
              <a:tr h="39194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Marketing</a:t>
                      </a: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Field Service</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Marketing</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Supply Chain Management</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Marketing</a:t>
                      </a: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7630986"/>
                  </a:ext>
                </a:extLst>
              </a:tr>
              <a:tr h="391949">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Customer Insights</a:t>
                      </a: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Marketing</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Customer Service</a:t>
                      </a: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Business Central</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Connected Store</a:t>
                      </a: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015968"/>
                  </a:ext>
                </a:extLst>
              </a:tr>
              <a:tr h="391949">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Sales Insights</a:t>
                      </a: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Customer Insights</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Customer Insights</a:t>
                      </a: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Human Resources</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Fraud Protection</a:t>
                      </a: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844301"/>
                  </a:ext>
                </a:extLst>
              </a:tr>
              <a:tr h="391949">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Market Insights</a:t>
                      </a: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a:t>
                      </a:r>
                      <a:b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b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Customer Service Insights</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Customer Voice</a:t>
                      </a: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Calibri" panose="020F0502020204030204"/>
                        </a:defRPr>
                      </a:lvl1pPr>
                      <a:lvl2pPr marL="466371" algn="l" defTabSz="932742" rtl="0" eaLnBrk="1" latinLnBrk="0" hangingPunct="1">
                        <a:defRPr sz="1800" kern="1200">
                          <a:solidFill>
                            <a:schemeClr val="tx1"/>
                          </a:solidFill>
                          <a:latin typeface="Calibri" panose="020F0502020204030204"/>
                        </a:defRPr>
                      </a:lvl2pPr>
                      <a:lvl3pPr marL="932742" algn="l" defTabSz="932742" rtl="0" eaLnBrk="1" latinLnBrk="0" hangingPunct="1">
                        <a:defRPr sz="1800" kern="1200">
                          <a:solidFill>
                            <a:schemeClr val="tx1"/>
                          </a:solidFill>
                          <a:latin typeface="Calibri" panose="020F0502020204030204"/>
                        </a:defRPr>
                      </a:lvl3pPr>
                      <a:lvl4pPr marL="1399113" algn="l" defTabSz="932742" rtl="0" eaLnBrk="1" latinLnBrk="0" hangingPunct="1">
                        <a:defRPr sz="1800" kern="1200">
                          <a:solidFill>
                            <a:schemeClr val="tx1"/>
                          </a:solidFill>
                          <a:latin typeface="Calibri" panose="020F0502020204030204"/>
                        </a:defRPr>
                      </a:lvl4pPr>
                      <a:lvl5pPr marL="1865484" algn="l" defTabSz="932742" rtl="0" eaLnBrk="1" latinLnBrk="0" hangingPunct="1">
                        <a:defRPr sz="1800" kern="1200">
                          <a:solidFill>
                            <a:schemeClr val="tx1"/>
                          </a:solidFill>
                          <a:latin typeface="Calibri" panose="020F0502020204030204"/>
                        </a:defRPr>
                      </a:lvl5pPr>
                      <a:lvl6pPr marL="2331856" algn="l" defTabSz="932742" rtl="0" eaLnBrk="1" latinLnBrk="0" hangingPunct="1">
                        <a:defRPr sz="1800" kern="1200">
                          <a:solidFill>
                            <a:schemeClr val="tx1"/>
                          </a:solidFill>
                          <a:latin typeface="Calibri" panose="020F0502020204030204"/>
                        </a:defRPr>
                      </a:lvl6pPr>
                      <a:lvl7pPr marL="2798226" algn="l" defTabSz="932742" rtl="0" eaLnBrk="1" latinLnBrk="0" hangingPunct="1">
                        <a:defRPr sz="1800" kern="1200">
                          <a:solidFill>
                            <a:schemeClr val="tx1"/>
                          </a:solidFill>
                          <a:latin typeface="Calibri" panose="020F0502020204030204"/>
                        </a:defRPr>
                      </a:lvl7pPr>
                      <a:lvl8pPr marL="3264597" algn="l" defTabSz="932742" rtl="0" eaLnBrk="1" latinLnBrk="0" hangingPunct="1">
                        <a:defRPr sz="1800" kern="1200">
                          <a:solidFill>
                            <a:schemeClr val="tx1"/>
                          </a:solidFill>
                          <a:latin typeface="Calibri" panose="020F0502020204030204"/>
                        </a:defRPr>
                      </a:lvl8pPr>
                      <a:lvl9pPr marL="3730969" algn="l" defTabSz="932742" rtl="0" eaLnBrk="1" latinLnBrk="0" hangingPunct="1">
                        <a:defRPr sz="1800" kern="1200">
                          <a:solidFill>
                            <a:schemeClr val="tx1"/>
                          </a:solidFill>
                          <a:latin typeface="Calibri" panose="020F0502020204030204"/>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Fraud Protection</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Customer Insights</a:t>
                      </a: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91787"/>
                  </a:ext>
                </a:extLst>
              </a:tr>
              <a:tr h="39194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LinkedIn Sales Navigator</a:t>
                      </a: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Virtual Agent for Customer Service</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Remote Assist</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Guides</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Layout</a:t>
                      </a: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7672754"/>
                  </a:ext>
                </a:extLst>
              </a:tr>
              <a:tr h="39194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Customer Voice</a:t>
                      </a: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Product Insights</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Guides</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rPr>
                        <a:t>Dynamics 365 Layout</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607943"/>
                  </a:ext>
                </a:extLst>
              </a:tr>
              <a:tr h="39194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Product Visualize</a:t>
                      </a: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Customer Voice</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227397"/>
                  </a:ext>
                </a:extLst>
              </a:tr>
              <a:tr h="39194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rPr>
                        <a:t>Dynamics 365 Guides</a:t>
                      </a: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dirty="0">
                        <a:ln>
                          <a:noFill/>
                        </a:ln>
                        <a:solidFill>
                          <a:schemeClr val="tx1"/>
                        </a:solidFill>
                        <a:effectLst/>
                        <a:uLnTx/>
                        <a:uFillTx/>
                        <a:latin typeface="+mn-lt"/>
                        <a:ea typeface="+mn-ea"/>
                        <a:cs typeface="Segoe UI" panose="020B0502040204020203" pitchFamily="34" charset="0"/>
                      </a:endParaRPr>
                    </a:p>
                  </a:txBody>
                  <a:tcPr marL="45720" marR="45720" marT="0" marB="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109177"/>
                  </a:ext>
                </a:extLst>
              </a:tr>
            </a:tbl>
          </a:graphicData>
        </a:graphic>
      </p:graphicFrame>
      <p:sp>
        <p:nvSpPr>
          <p:cNvPr id="3" name="Rectangle 2">
            <a:extLst>
              <a:ext uri="{FF2B5EF4-FFF2-40B4-BE49-F238E27FC236}">
                <a16:creationId xmlns:a16="http://schemas.microsoft.com/office/drawing/2014/main" id="{AB3B4B59-E4AE-42C5-A811-7DDAF9563F12}"/>
              </a:ext>
            </a:extLst>
          </p:cNvPr>
          <p:cNvSpPr/>
          <p:nvPr/>
        </p:nvSpPr>
        <p:spPr bwMode="auto">
          <a:xfrm>
            <a:off x="9399016" y="1164759"/>
            <a:ext cx="2203704" cy="4087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Semibold"/>
                <a:ea typeface="+mn-ea"/>
                <a:cs typeface="+mn-cs"/>
              </a:rPr>
              <a:t>Connected</a:t>
            </a:r>
            <a:br>
              <a:rPr kumimoji="0" lang="en-US" sz="1400" b="0" i="0" u="none" strike="noStrike" kern="0" cap="none" spc="0" normalizeH="0" baseline="0" noProof="0" dirty="0">
                <a:ln>
                  <a:noFill/>
                </a:ln>
                <a:solidFill>
                  <a:srgbClr val="000000"/>
                </a:solidFill>
                <a:effectLst/>
                <a:uLnTx/>
                <a:uFillTx/>
                <a:latin typeface="Segoe UI Semibold"/>
                <a:ea typeface="+mn-ea"/>
                <a:cs typeface="+mn-cs"/>
              </a:rPr>
            </a:br>
            <a:r>
              <a:rPr kumimoji="0" lang="en-US" sz="1400" b="0" i="0" u="none" strike="noStrike" kern="0" cap="none" spc="0" normalizeH="0" baseline="0" noProof="0" dirty="0">
                <a:ln>
                  <a:noFill/>
                </a:ln>
                <a:solidFill>
                  <a:srgbClr val="000000"/>
                </a:solidFill>
                <a:effectLst/>
                <a:uLnTx/>
                <a:uFillTx/>
                <a:latin typeface="Segoe UI Semibold"/>
                <a:ea typeface="+mn-ea"/>
                <a:cs typeface="+mn-cs"/>
              </a:rPr>
              <a:t>Commerce</a:t>
            </a:r>
          </a:p>
        </p:txBody>
      </p:sp>
      <p:sp>
        <p:nvSpPr>
          <p:cNvPr id="4" name="Rectangle 3">
            <a:extLst>
              <a:ext uri="{FF2B5EF4-FFF2-40B4-BE49-F238E27FC236}">
                <a16:creationId xmlns:a16="http://schemas.microsoft.com/office/drawing/2014/main" id="{C8898FC1-9F8C-44C4-B9E9-CBF20898F229}"/>
              </a:ext>
            </a:extLst>
          </p:cNvPr>
          <p:cNvSpPr/>
          <p:nvPr/>
        </p:nvSpPr>
        <p:spPr bwMode="auto">
          <a:xfrm>
            <a:off x="7195312" y="1164759"/>
            <a:ext cx="2203704" cy="4087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Semibold"/>
                <a:ea typeface="+mn-ea"/>
                <a:cs typeface="+mn-cs"/>
              </a:rPr>
              <a:t>Modern Finance </a:t>
            </a:r>
            <a:br>
              <a:rPr kumimoji="0" lang="en-US" sz="1400" b="0" i="0" u="none" strike="noStrike" kern="0" cap="none" spc="0" normalizeH="0" baseline="0" noProof="0" dirty="0">
                <a:ln>
                  <a:noFill/>
                </a:ln>
                <a:solidFill>
                  <a:srgbClr val="000000"/>
                </a:solidFill>
                <a:effectLst/>
                <a:uLnTx/>
                <a:uFillTx/>
                <a:latin typeface="Segoe UI Semibold"/>
                <a:ea typeface="+mn-ea"/>
                <a:cs typeface="+mn-cs"/>
              </a:rPr>
            </a:br>
            <a:r>
              <a:rPr kumimoji="0" lang="en-US" sz="1400" b="0" i="0" u="none" strike="noStrike" kern="0" cap="none" spc="0" normalizeH="0" baseline="0" noProof="0" dirty="0">
                <a:ln>
                  <a:noFill/>
                </a:ln>
                <a:solidFill>
                  <a:srgbClr val="000000"/>
                </a:solidFill>
                <a:effectLst/>
                <a:uLnTx/>
                <a:uFillTx/>
                <a:latin typeface="Segoe UI Semibold"/>
                <a:ea typeface="+mn-ea"/>
                <a:cs typeface="+mn-cs"/>
              </a:rPr>
              <a:t>&amp; Operations</a:t>
            </a:r>
          </a:p>
        </p:txBody>
      </p:sp>
      <p:sp>
        <p:nvSpPr>
          <p:cNvPr id="5" name="Rectangle 4">
            <a:extLst>
              <a:ext uri="{FF2B5EF4-FFF2-40B4-BE49-F238E27FC236}">
                <a16:creationId xmlns:a16="http://schemas.microsoft.com/office/drawing/2014/main" id="{08C28B54-F90E-4391-B3C3-B0B3EEB4CDCC}"/>
              </a:ext>
            </a:extLst>
          </p:cNvPr>
          <p:cNvSpPr/>
          <p:nvPr/>
        </p:nvSpPr>
        <p:spPr bwMode="auto">
          <a:xfrm>
            <a:off x="4991608" y="1164759"/>
            <a:ext cx="2203704" cy="4087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Semibold"/>
                <a:ea typeface="+mn-ea"/>
                <a:cs typeface="+mn-cs"/>
              </a:rPr>
              <a:t>Connected Field </a:t>
            </a:r>
            <a:br>
              <a:rPr kumimoji="0" lang="en-US" sz="1400" b="0" i="0" u="none" strike="noStrike" kern="0" cap="none" spc="0" normalizeH="0" baseline="0" noProof="0" dirty="0">
                <a:ln>
                  <a:noFill/>
                </a:ln>
                <a:solidFill>
                  <a:srgbClr val="000000"/>
                </a:solidFill>
                <a:effectLst/>
                <a:uLnTx/>
                <a:uFillTx/>
                <a:latin typeface="Segoe UI Semibold"/>
                <a:ea typeface="+mn-ea"/>
                <a:cs typeface="+mn-cs"/>
              </a:rPr>
            </a:br>
            <a:r>
              <a:rPr kumimoji="0" lang="en-US" sz="1400" b="0" i="0" u="none" strike="noStrike" kern="0" cap="none" spc="0" normalizeH="0" baseline="0" noProof="0" dirty="0">
                <a:ln>
                  <a:noFill/>
                </a:ln>
                <a:solidFill>
                  <a:srgbClr val="000000"/>
                </a:solidFill>
                <a:effectLst/>
                <a:uLnTx/>
                <a:uFillTx/>
                <a:latin typeface="Segoe UI Semibold"/>
                <a:ea typeface="+mn-ea"/>
                <a:cs typeface="+mn-cs"/>
              </a:rPr>
              <a:t>Service</a:t>
            </a:r>
          </a:p>
        </p:txBody>
      </p:sp>
      <p:sp>
        <p:nvSpPr>
          <p:cNvPr id="6" name="Rectangle 5">
            <a:extLst>
              <a:ext uri="{FF2B5EF4-FFF2-40B4-BE49-F238E27FC236}">
                <a16:creationId xmlns:a16="http://schemas.microsoft.com/office/drawing/2014/main" id="{5837AFB8-698F-4FEA-98EE-D3F8BEA2B5EE}"/>
              </a:ext>
            </a:extLst>
          </p:cNvPr>
          <p:cNvSpPr/>
          <p:nvPr/>
        </p:nvSpPr>
        <p:spPr bwMode="auto">
          <a:xfrm>
            <a:off x="584200" y="1164759"/>
            <a:ext cx="2203704" cy="4087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Semibold"/>
                <a:ea typeface="+mn-ea"/>
                <a:cs typeface="+mn-cs"/>
              </a:rPr>
              <a:t>Intelligent Sales &amp; Marketing</a:t>
            </a:r>
          </a:p>
        </p:txBody>
      </p:sp>
      <p:sp>
        <p:nvSpPr>
          <p:cNvPr id="7" name="Rectangle 6">
            <a:extLst>
              <a:ext uri="{FF2B5EF4-FFF2-40B4-BE49-F238E27FC236}">
                <a16:creationId xmlns:a16="http://schemas.microsoft.com/office/drawing/2014/main" id="{EDCDA6B7-1F28-442C-9101-DD939BDA77E2}"/>
              </a:ext>
            </a:extLst>
          </p:cNvPr>
          <p:cNvSpPr/>
          <p:nvPr/>
        </p:nvSpPr>
        <p:spPr bwMode="auto">
          <a:xfrm>
            <a:off x="2787904" y="1164759"/>
            <a:ext cx="2203704" cy="4087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Semibold"/>
                <a:ea typeface="+mn-ea"/>
                <a:cs typeface="+mn-cs"/>
              </a:rPr>
              <a:t>Proactive Customer</a:t>
            </a:r>
            <a:br>
              <a:rPr kumimoji="0" lang="en-US" sz="1400" b="0" i="0" u="none" strike="noStrike" kern="0" cap="none" spc="0" normalizeH="0" baseline="0" noProof="0" dirty="0">
                <a:ln>
                  <a:noFill/>
                </a:ln>
                <a:solidFill>
                  <a:srgbClr val="000000"/>
                </a:solidFill>
                <a:effectLst/>
                <a:uLnTx/>
                <a:uFillTx/>
                <a:latin typeface="Segoe UI Semibold"/>
                <a:ea typeface="+mn-ea"/>
                <a:cs typeface="+mn-cs"/>
              </a:rPr>
            </a:br>
            <a:r>
              <a:rPr kumimoji="0" lang="en-US" sz="1400" b="0" i="0" u="none" strike="noStrike" kern="0" cap="none" spc="0" normalizeH="0" baseline="0" noProof="0" dirty="0">
                <a:ln>
                  <a:noFill/>
                </a:ln>
                <a:solidFill>
                  <a:srgbClr val="000000"/>
                </a:solidFill>
                <a:effectLst/>
                <a:uLnTx/>
                <a:uFillTx/>
                <a:latin typeface="Segoe UI Semibold"/>
                <a:ea typeface="+mn-ea"/>
                <a:cs typeface="+mn-cs"/>
              </a:rPr>
              <a:t>Service</a:t>
            </a:r>
          </a:p>
        </p:txBody>
      </p:sp>
      <p:grpSp>
        <p:nvGrpSpPr>
          <p:cNvPr id="8" name="Group 7">
            <a:extLst>
              <a:ext uri="{FF2B5EF4-FFF2-40B4-BE49-F238E27FC236}">
                <a16:creationId xmlns:a16="http://schemas.microsoft.com/office/drawing/2014/main" id="{B932B400-783F-4A7D-82B4-0AE711771F38}"/>
              </a:ext>
            </a:extLst>
          </p:cNvPr>
          <p:cNvGrpSpPr/>
          <p:nvPr/>
        </p:nvGrpSpPr>
        <p:grpSpPr>
          <a:xfrm>
            <a:off x="1432944" y="1680239"/>
            <a:ext cx="9321033" cy="506217"/>
            <a:chOff x="1432944" y="1680239"/>
            <a:chExt cx="9321033" cy="506217"/>
          </a:xfrm>
        </p:grpSpPr>
        <p:grpSp>
          <p:nvGrpSpPr>
            <p:cNvPr id="9" name="Group 8">
              <a:extLst>
                <a:ext uri="{FF2B5EF4-FFF2-40B4-BE49-F238E27FC236}">
                  <a16:creationId xmlns:a16="http://schemas.microsoft.com/office/drawing/2014/main" id="{0A77ABAC-9C92-443A-9D3C-9FDE18B80CE7}"/>
                </a:ext>
                <a:ext uri="{C183D7F6-B498-43B3-948B-1728B52AA6E4}">
                  <adec:decorative xmlns:adec="http://schemas.microsoft.com/office/drawing/2017/decorative" val="1"/>
                </a:ext>
              </a:extLst>
            </p:cNvPr>
            <p:cNvGrpSpPr/>
            <p:nvPr/>
          </p:nvGrpSpPr>
          <p:grpSpPr>
            <a:xfrm>
              <a:off x="10247760" y="1680239"/>
              <a:ext cx="506217" cy="506217"/>
              <a:chOff x="8742790" y="-1943100"/>
              <a:chExt cx="626050" cy="626050"/>
            </a:xfrm>
          </p:grpSpPr>
          <p:sp>
            <p:nvSpPr>
              <p:cNvPr id="28" name="Oval 27">
                <a:extLst>
                  <a:ext uri="{FF2B5EF4-FFF2-40B4-BE49-F238E27FC236}">
                    <a16:creationId xmlns:a16="http://schemas.microsoft.com/office/drawing/2014/main" id="{02050021-9C17-47DD-8C0E-6807C9C77C80}"/>
                  </a:ext>
                </a:extLst>
              </p:cNvPr>
              <p:cNvSpPr/>
              <p:nvPr/>
            </p:nvSpPr>
            <p:spPr bwMode="auto">
              <a:xfrm>
                <a:off x="8742790" y="-1943100"/>
                <a:ext cx="626050" cy="626050"/>
              </a:xfrm>
              <a:prstGeom prst="ellipse">
                <a:avLst/>
              </a:prstGeom>
              <a:solidFill>
                <a:schemeClr val="tx2"/>
              </a:solidFill>
              <a:ln>
                <a:noFill/>
                <a:prstDash val="dash"/>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A1A1A"/>
                  </a:solidFill>
                  <a:effectLst/>
                  <a:uLnTx/>
                  <a:uFillTx/>
                  <a:latin typeface="Segoe UI"/>
                  <a:ea typeface="+mn-ea"/>
                  <a:cs typeface="Segoe UI" pitchFamily="34" charset="0"/>
                </a:endParaRPr>
              </a:p>
            </p:txBody>
          </p:sp>
          <p:sp>
            <p:nvSpPr>
              <p:cNvPr id="29" name="building_5" title="Icon of a building with columns in a row and a triangular top">
                <a:extLst>
                  <a:ext uri="{FF2B5EF4-FFF2-40B4-BE49-F238E27FC236}">
                    <a16:creationId xmlns:a16="http://schemas.microsoft.com/office/drawing/2014/main" id="{515838E4-A02D-48C0-BD8F-449608A773D1}"/>
                  </a:ext>
                </a:extLst>
              </p:cNvPr>
              <p:cNvSpPr>
                <a:spLocks noChangeAspect="1" noEditPoints="1"/>
              </p:cNvSpPr>
              <p:nvPr/>
            </p:nvSpPr>
            <p:spPr bwMode="auto">
              <a:xfrm>
                <a:off x="8895884" y="-1791252"/>
                <a:ext cx="319862" cy="273980"/>
              </a:xfrm>
              <a:custGeom>
                <a:avLst/>
                <a:gdLst>
                  <a:gd name="T0" fmla="*/ 178 w 244"/>
                  <a:gd name="T1" fmla="*/ 28 h 209"/>
                  <a:gd name="T2" fmla="*/ 244 w 244"/>
                  <a:gd name="T3" fmla="*/ 62 h 209"/>
                  <a:gd name="T4" fmla="*/ 0 w 244"/>
                  <a:gd name="T5" fmla="*/ 62 h 209"/>
                  <a:gd name="T6" fmla="*/ 122 w 244"/>
                  <a:gd name="T7" fmla="*/ 0 h 209"/>
                  <a:gd name="T8" fmla="*/ 178 w 244"/>
                  <a:gd name="T9" fmla="*/ 28 h 209"/>
                  <a:gd name="T10" fmla="*/ 20 w 244"/>
                  <a:gd name="T11" fmla="*/ 190 h 209"/>
                  <a:gd name="T12" fmla="*/ 13 w 244"/>
                  <a:gd name="T13" fmla="*/ 209 h 209"/>
                  <a:gd name="T14" fmla="*/ 232 w 244"/>
                  <a:gd name="T15" fmla="*/ 209 h 209"/>
                  <a:gd name="T16" fmla="*/ 217 w 244"/>
                  <a:gd name="T17" fmla="*/ 171 h 209"/>
                  <a:gd name="T18" fmla="*/ 27 w 244"/>
                  <a:gd name="T19" fmla="*/ 171 h 209"/>
                  <a:gd name="T20" fmla="*/ 20 w 244"/>
                  <a:gd name="T21" fmla="*/ 190 h 209"/>
                  <a:gd name="T22" fmla="*/ 27 w 244"/>
                  <a:gd name="T23" fmla="*/ 171 h 209"/>
                  <a:gd name="T24" fmla="*/ 27 w 244"/>
                  <a:gd name="T25" fmla="*/ 62 h 209"/>
                  <a:gd name="T26" fmla="*/ 217 w 244"/>
                  <a:gd name="T27" fmla="*/ 171 h 209"/>
                  <a:gd name="T28" fmla="*/ 217 w 244"/>
                  <a:gd name="T29" fmla="*/ 62 h 209"/>
                  <a:gd name="T30" fmla="*/ 185 w 244"/>
                  <a:gd name="T31" fmla="*/ 171 h 209"/>
                  <a:gd name="T32" fmla="*/ 185 w 244"/>
                  <a:gd name="T33" fmla="*/ 62 h 209"/>
                  <a:gd name="T34" fmla="*/ 154 w 244"/>
                  <a:gd name="T35" fmla="*/ 171 h 209"/>
                  <a:gd name="T36" fmla="*/ 154 w 244"/>
                  <a:gd name="T37" fmla="*/ 62 h 209"/>
                  <a:gd name="T38" fmla="*/ 122 w 244"/>
                  <a:gd name="T39" fmla="*/ 171 h 209"/>
                  <a:gd name="T40" fmla="*/ 122 w 244"/>
                  <a:gd name="T41" fmla="*/ 62 h 209"/>
                  <a:gd name="T42" fmla="*/ 90 w 244"/>
                  <a:gd name="T43" fmla="*/ 171 h 209"/>
                  <a:gd name="T44" fmla="*/ 90 w 244"/>
                  <a:gd name="T45" fmla="*/ 62 h 209"/>
                  <a:gd name="T46" fmla="*/ 59 w 244"/>
                  <a:gd name="T47" fmla="*/ 171 h 209"/>
                  <a:gd name="T48" fmla="*/ 59 w 244"/>
                  <a:gd name="T49" fmla="*/ 6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209">
                    <a:moveTo>
                      <a:pt x="178" y="28"/>
                    </a:moveTo>
                    <a:lnTo>
                      <a:pt x="244" y="62"/>
                    </a:lnTo>
                    <a:lnTo>
                      <a:pt x="0" y="62"/>
                    </a:lnTo>
                    <a:lnTo>
                      <a:pt x="122" y="0"/>
                    </a:lnTo>
                    <a:lnTo>
                      <a:pt x="178" y="28"/>
                    </a:lnTo>
                    <a:moveTo>
                      <a:pt x="20" y="190"/>
                    </a:moveTo>
                    <a:lnTo>
                      <a:pt x="13" y="209"/>
                    </a:lnTo>
                    <a:lnTo>
                      <a:pt x="232" y="209"/>
                    </a:lnTo>
                    <a:lnTo>
                      <a:pt x="217" y="171"/>
                    </a:lnTo>
                    <a:lnTo>
                      <a:pt x="27" y="171"/>
                    </a:lnTo>
                    <a:lnTo>
                      <a:pt x="20" y="190"/>
                    </a:lnTo>
                    <a:moveTo>
                      <a:pt x="27" y="171"/>
                    </a:moveTo>
                    <a:lnTo>
                      <a:pt x="27" y="62"/>
                    </a:lnTo>
                    <a:moveTo>
                      <a:pt x="217" y="171"/>
                    </a:moveTo>
                    <a:lnTo>
                      <a:pt x="217" y="62"/>
                    </a:lnTo>
                    <a:moveTo>
                      <a:pt x="185" y="171"/>
                    </a:moveTo>
                    <a:lnTo>
                      <a:pt x="185" y="62"/>
                    </a:lnTo>
                    <a:moveTo>
                      <a:pt x="154" y="171"/>
                    </a:moveTo>
                    <a:lnTo>
                      <a:pt x="154" y="62"/>
                    </a:lnTo>
                    <a:moveTo>
                      <a:pt x="122" y="171"/>
                    </a:moveTo>
                    <a:lnTo>
                      <a:pt x="122" y="62"/>
                    </a:lnTo>
                    <a:moveTo>
                      <a:pt x="90" y="171"/>
                    </a:moveTo>
                    <a:lnTo>
                      <a:pt x="90" y="62"/>
                    </a:lnTo>
                    <a:moveTo>
                      <a:pt x="59" y="171"/>
                    </a:moveTo>
                    <a:lnTo>
                      <a:pt x="59" y="62"/>
                    </a:lnTo>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grpSp>
        <p:grpSp>
          <p:nvGrpSpPr>
            <p:cNvPr id="10" name="Group 9">
              <a:extLst>
                <a:ext uri="{FF2B5EF4-FFF2-40B4-BE49-F238E27FC236}">
                  <a16:creationId xmlns:a16="http://schemas.microsoft.com/office/drawing/2014/main" id="{6464DD13-77ED-4E6A-BC49-0D489425B115}"/>
                </a:ext>
                <a:ext uri="{C183D7F6-B498-43B3-948B-1728B52AA6E4}">
                  <adec:decorative xmlns:adec="http://schemas.microsoft.com/office/drawing/2017/decorative" val="1"/>
                </a:ext>
              </a:extLst>
            </p:cNvPr>
            <p:cNvGrpSpPr/>
            <p:nvPr/>
          </p:nvGrpSpPr>
          <p:grpSpPr>
            <a:xfrm>
              <a:off x="8044056" y="1680239"/>
              <a:ext cx="506217" cy="506217"/>
              <a:chOff x="6997888" y="1579657"/>
              <a:chExt cx="812612" cy="812612"/>
            </a:xfrm>
          </p:grpSpPr>
          <p:sp>
            <p:nvSpPr>
              <p:cNvPr id="20" name="Oval 19">
                <a:extLst>
                  <a:ext uri="{FF2B5EF4-FFF2-40B4-BE49-F238E27FC236}">
                    <a16:creationId xmlns:a16="http://schemas.microsoft.com/office/drawing/2014/main" id="{CB3D7E26-A601-46A5-87FF-7DF0470E6D67}"/>
                  </a:ext>
                </a:extLst>
              </p:cNvPr>
              <p:cNvSpPr/>
              <p:nvPr/>
            </p:nvSpPr>
            <p:spPr bwMode="auto">
              <a:xfrm>
                <a:off x="6997888" y="1579657"/>
                <a:ext cx="812612" cy="812612"/>
              </a:xfrm>
              <a:prstGeom prst="ellipse">
                <a:avLst/>
              </a:prstGeom>
              <a:solidFill>
                <a:schemeClr val="tx2"/>
              </a:solidFill>
              <a:ln>
                <a:noFill/>
                <a:prstDash val="dash"/>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A1A1A"/>
                  </a:solidFill>
                  <a:effectLst/>
                  <a:uLnTx/>
                  <a:uFillTx/>
                  <a:latin typeface="Segoe UI"/>
                  <a:ea typeface="+mn-ea"/>
                  <a:cs typeface="Segoe UI" pitchFamily="34" charset="0"/>
                </a:endParaRPr>
              </a:p>
            </p:txBody>
          </p:sp>
          <p:grpSp>
            <p:nvGrpSpPr>
              <p:cNvPr id="21" name="Group 20">
                <a:extLst>
                  <a:ext uri="{FF2B5EF4-FFF2-40B4-BE49-F238E27FC236}">
                    <a16:creationId xmlns:a16="http://schemas.microsoft.com/office/drawing/2014/main" id="{557B9AC1-B645-4DB8-83FF-E0ADEB1242EF}"/>
                  </a:ext>
                </a:extLst>
              </p:cNvPr>
              <p:cNvGrpSpPr/>
              <p:nvPr/>
            </p:nvGrpSpPr>
            <p:grpSpPr>
              <a:xfrm>
                <a:off x="7170733" y="1698284"/>
                <a:ext cx="466923" cy="543625"/>
                <a:chOff x="6123981" y="-3806466"/>
                <a:chExt cx="370081" cy="430876"/>
              </a:xfrm>
            </p:grpSpPr>
            <p:sp>
              <p:nvSpPr>
                <p:cNvPr id="22" name="Freeform: Shape 21">
                  <a:extLst>
                    <a:ext uri="{FF2B5EF4-FFF2-40B4-BE49-F238E27FC236}">
                      <a16:creationId xmlns:a16="http://schemas.microsoft.com/office/drawing/2014/main" id="{4F979F3C-6592-4C26-8FE4-9EEB604A1F1F}"/>
                    </a:ext>
                  </a:extLst>
                </p:cNvPr>
                <p:cNvSpPr/>
                <p:nvPr/>
              </p:nvSpPr>
              <p:spPr>
                <a:xfrm>
                  <a:off x="6123981" y="-3771165"/>
                  <a:ext cx="370081" cy="370076"/>
                </a:xfrm>
                <a:custGeom>
                  <a:avLst/>
                  <a:gdLst>
                    <a:gd name="connsiteX0" fmla="*/ 31619 w 266700"/>
                    <a:gd name="connsiteY0" fmla="*/ 207138 h 266700"/>
                    <a:gd name="connsiteX1" fmla="*/ 38286 w 266700"/>
                    <a:gd name="connsiteY1" fmla="*/ 49975 h 266700"/>
                    <a:gd name="connsiteX2" fmla="*/ 184971 w 266700"/>
                    <a:gd name="connsiteY2" fmla="*/ 17590 h 266700"/>
                    <a:gd name="connsiteX3" fmla="*/ 91627 w 266700"/>
                    <a:gd name="connsiteY3" fmla="*/ 253810 h 266700"/>
                    <a:gd name="connsiteX4" fmla="*/ 232596 w 266700"/>
                    <a:gd name="connsiteY4" fmla="*/ 219520 h 266700"/>
                    <a:gd name="connsiteX5" fmla="*/ 244027 w 266700"/>
                    <a:gd name="connsiteY5" fmla="*/ 6807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 h="266700">
                      <a:moveTo>
                        <a:pt x="31619" y="207138"/>
                      </a:moveTo>
                      <a:cubicBezTo>
                        <a:pt x="-2671" y="159513"/>
                        <a:pt x="-766" y="93790"/>
                        <a:pt x="38286" y="49975"/>
                      </a:cubicBezTo>
                      <a:cubicBezTo>
                        <a:pt x="75434" y="8065"/>
                        <a:pt x="135441" y="-3365"/>
                        <a:pt x="184971" y="17590"/>
                      </a:cubicBezTo>
                      <a:moveTo>
                        <a:pt x="91627" y="253810"/>
                      </a:moveTo>
                      <a:cubicBezTo>
                        <a:pt x="140204" y="271908"/>
                        <a:pt x="196402" y="260478"/>
                        <a:pt x="232596" y="219520"/>
                      </a:cubicBezTo>
                      <a:cubicBezTo>
                        <a:pt x="269744" y="176657"/>
                        <a:pt x="273554" y="114745"/>
                        <a:pt x="244027" y="68072"/>
                      </a:cubicBezTo>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sp>
              <p:nvSpPr>
                <p:cNvPr id="23" name="Freeform: Shape 22">
                  <a:extLst>
                    <a:ext uri="{FF2B5EF4-FFF2-40B4-BE49-F238E27FC236}">
                      <a16:creationId xmlns:a16="http://schemas.microsoft.com/office/drawing/2014/main" id="{99346594-9271-4F73-84D4-9311F43ECE12}"/>
                    </a:ext>
                  </a:extLst>
                </p:cNvPr>
                <p:cNvSpPr/>
                <p:nvPr/>
              </p:nvSpPr>
              <p:spPr>
                <a:xfrm>
                  <a:off x="6234310" y="-3454892"/>
                  <a:ext cx="66085" cy="79302"/>
                </a:xfrm>
                <a:custGeom>
                  <a:avLst/>
                  <a:gdLst>
                    <a:gd name="connsiteX0" fmla="*/ 26405 w 47625"/>
                    <a:gd name="connsiteY0" fmla="*/ 58790 h 57150"/>
                    <a:gd name="connsiteX1" fmla="*/ 7355 w 47625"/>
                    <a:gd name="connsiteY1" fmla="*/ 20690 h 57150"/>
                    <a:gd name="connsiteX2" fmla="*/ 45455 w 47625"/>
                    <a:gd name="connsiteY2" fmla="*/ 7355 h 57150"/>
                  </a:gdLst>
                  <a:ahLst/>
                  <a:cxnLst>
                    <a:cxn ang="0">
                      <a:pos x="connsiteX0" y="connsiteY0"/>
                    </a:cxn>
                    <a:cxn ang="0">
                      <a:pos x="connsiteX1" y="connsiteY1"/>
                    </a:cxn>
                    <a:cxn ang="0">
                      <a:pos x="connsiteX2" y="connsiteY2"/>
                    </a:cxn>
                  </a:cxnLst>
                  <a:rect l="l" t="t" r="r" b="b"/>
                  <a:pathLst>
                    <a:path w="47625" h="57150">
                      <a:moveTo>
                        <a:pt x="26405" y="58790"/>
                      </a:moveTo>
                      <a:lnTo>
                        <a:pt x="7355" y="20690"/>
                      </a:lnTo>
                      <a:lnTo>
                        <a:pt x="45455" y="7355"/>
                      </a:lnTo>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sp>
              <p:nvSpPr>
                <p:cNvPr id="24" name="Freeform: Shape 23">
                  <a:extLst>
                    <a:ext uri="{FF2B5EF4-FFF2-40B4-BE49-F238E27FC236}">
                      <a16:creationId xmlns:a16="http://schemas.microsoft.com/office/drawing/2014/main" id="{74B7AD10-4C9B-45C0-BAA2-F74B1E5BC52D}"/>
                    </a:ext>
                  </a:extLst>
                </p:cNvPr>
                <p:cNvSpPr/>
                <p:nvPr/>
              </p:nvSpPr>
              <p:spPr>
                <a:xfrm>
                  <a:off x="6324186" y="-3806466"/>
                  <a:ext cx="66085" cy="92518"/>
                </a:xfrm>
                <a:custGeom>
                  <a:avLst/>
                  <a:gdLst>
                    <a:gd name="connsiteX0" fmla="*/ 26405 w 47625"/>
                    <a:gd name="connsiteY0" fmla="*/ 7355 h 66675"/>
                    <a:gd name="connsiteX1" fmla="*/ 45455 w 47625"/>
                    <a:gd name="connsiteY1" fmla="*/ 45455 h 66675"/>
                    <a:gd name="connsiteX2" fmla="*/ 7355 w 47625"/>
                    <a:gd name="connsiteY2" fmla="*/ 59743 h 66675"/>
                  </a:gdLst>
                  <a:ahLst/>
                  <a:cxnLst>
                    <a:cxn ang="0">
                      <a:pos x="connsiteX0" y="connsiteY0"/>
                    </a:cxn>
                    <a:cxn ang="0">
                      <a:pos x="connsiteX1" y="connsiteY1"/>
                    </a:cxn>
                    <a:cxn ang="0">
                      <a:pos x="connsiteX2" y="connsiteY2"/>
                    </a:cxn>
                  </a:cxnLst>
                  <a:rect l="l" t="t" r="r" b="b"/>
                  <a:pathLst>
                    <a:path w="47625" h="66675">
                      <a:moveTo>
                        <a:pt x="26405" y="7355"/>
                      </a:moveTo>
                      <a:lnTo>
                        <a:pt x="45455" y="45455"/>
                      </a:lnTo>
                      <a:lnTo>
                        <a:pt x="7355" y="59743"/>
                      </a:lnTo>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grpSp>
              <p:nvGrpSpPr>
                <p:cNvPr id="25" name="Group 24">
                  <a:extLst>
                    <a:ext uri="{FF2B5EF4-FFF2-40B4-BE49-F238E27FC236}">
                      <a16:creationId xmlns:a16="http://schemas.microsoft.com/office/drawing/2014/main" id="{640BC240-714D-463B-BFAA-4ED06EF61328}"/>
                    </a:ext>
                  </a:extLst>
                </p:cNvPr>
                <p:cNvGrpSpPr/>
                <p:nvPr/>
              </p:nvGrpSpPr>
              <p:grpSpPr>
                <a:xfrm>
                  <a:off x="6218498" y="-3679546"/>
                  <a:ext cx="180998" cy="186836"/>
                  <a:chOff x="6979553" y="4960253"/>
                  <a:chExt cx="295275" cy="304800"/>
                </a:xfrm>
              </p:grpSpPr>
              <p:sp>
                <p:nvSpPr>
                  <p:cNvPr id="26" name="Freeform: Shape 25">
                    <a:extLst>
                      <a:ext uri="{FF2B5EF4-FFF2-40B4-BE49-F238E27FC236}">
                        <a16:creationId xmlns:a16="http://schemas.microsoft.com/office/drawing/2014/main" id="{7769886A-4AE4-4C52-9ADD-CBB676D780BE}"/>
                      </a:ext>
                    </a:extLst>
                  </p:cNvPr>
                  <p:cNvSpPr/>
                  <p:nvPr/>
                </p:nvSpPr>
                <p:spPr>
                  <a:xfrm>
                    <a:off x="7050991" y="5036453"/>
                    <a:ext cx="152401" cy="152400"/>
                  </a:xfrm>
                  <a:custGeom>
                    <a:avLst/>
                    <a:gdLst>
                      <a:gd name="connsiteX0" fmla="*/ 150223 w 152400"/>
                      <a:gd name="connsiteY0" fmla="*/ 78786 h 152400"/>
                      <a:gd name="connsiteX1" fmla="*/ 78786 w 152400"/>
                      <a:gd name="connsiteY1" fmla="*/ 150223 h 152400"/>
                      <a:gd name="connsiteX2" fmla="*/ 7348 w 152400"/>
                      <a:gd name="connsiteY2" fmla="*/ 78786 h 152400"/>
                      <a:gd name="connsiteX3" fmla="*/ 78786 w 152400"/>
                      <a:gd name="connsiteY3" fmla="*/ 7348 h 152400"/>
                      <a:gd name="connsiteX4" fmla="*/ 150223 w 152400"/>
                      <a:gd name="connsiteY4" fmla="*/ 78786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0223" y="78786"/>
                        </a:moveTo>
                        <a:cubicBezTo>
                          <a:pt x="150223" y="118239"/>
                          <a:pt x="118240" y="150223"/>
                          <a:pt x="78786" y="150223"/>
                        </a:cubicBezTo>
                        <a:cubicBezTo>
                          <a:pt x="39332" y="150223"/>
                          <a:pt x="7348" y="118239"/>
                          <a:pt x="7348" y="78786"/>
                        </a:cubicBezTo>
                        <a:cubicBezTo>
                          <a:pt x="7348" y="39332"/>
                          <a:pt x="39332" y="7348"/>
                          <a:pt x="78786" y="7348"/>
                        </a:cubicBezTo>
                        <a:cubicBezTo>
                          <a:pt x="118240" y="7348"/>
                          <a:pt x="150223" y="39332"/>
                          <a:pt x="150223" y="78786"/>
                        </a:cubicBezTo>
                        <a:close/>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sp>
                <p:nvSpPr>
                  <p:cNvPr id="27" name="Freeform: Shape 26">
                    <a:extLst>
                      <a:ext uri="{FF2B5EF4-FFF2-40B4-BE49-F238E27FC236}">
                        <a16:creationId xmlns:a16="http://schemas.microsoft.com/office/drawing/2014/main" id="{752E1323-E0E4-451D-9EF8-9C37670DEFED}"/>
                      </a:ext>
                    </a:extLst>
                  </p:cNvPr>
                  <p:cNvSpPr/>
                  <p:nvPr/>
                </p:nvSpPr>
                <p:spPr>
                  <a:xfrm>
                    <a:off x="6979553" y="4960253"/>
                    <a:ext cx="295275" cy="304800"/>
                  </a:xfrm>
                  <a:custGeom>
                    <a:avLst/>
                    <a:gdLst>
                      <a:gd name="connsiteX0" fmla="*/ 274048 w 295275"/>
                      <a:gd name="connsiteY0" fmla="*/ 156891 h 304800"/>
                      <a:gd name="connsiteX1" fmla="*/ 268333 w 295275"/>
                      <a:gd name="connsiteY1" fmla="*/ 118791 h 304800"/>
                      <a:gd name="connsiteX2" fmla="*/ 292145 w 295275"/>
                      <a:gd name="connsiteY2" fmla="*/ 104503 h 304800"/>
                      <a:gd name="connsiteX3" fmla="*/ 266428 w 295275"/>
                      <a:gd name="connsiteY3" fmla="*/ 58783 h 304800"/>
                      <a:gd name="connsiteX4" fmla="*/ 241663 w 295275"/>
                      <a:gd name="connsiteY4" fmla="*/ 73071 h 304800"/>
                      <a:gd name="connsiteX5" fmla="*/ 175941 w 295275"/>
                      <a:gd name="connsiteY5" fmla="*/ 34971 h 304800"/>
                      <a:gd name="connsiteX6" fmla="*/ 175941 w 295275"/>
                      <a:gd name="connsiteY6" fmla="*/ 7348 h 304800"/>
                      <a:gd name="connsiteX7" fmla="*/ 123553 w 295275"/>
                      <a:gd name="connsiteY7" fmla="*/ 7348 h 304800"/>
                      <a:gd name="connsiteX8" fmla="*/ 123553 w 295275"/>
                      <a:gd name="connsiteY8" fmla="*/ 34971 h 304800"/>
                      <a:gd name="connsiteX9" fmla="*/ 57830 w 295275"/>
                      <a:gd name="connsiteY9" fmla="*/ 73071 h 304800"/>
                      <a:gd name="connsiteX10" fmla="*/ 33066 w 295275"/>
                      <a:gd name="connsiteY10" fmla="*/ 58783 h 304800"/>
                      <a:gd name="connsiteX11" fmla="*/ 7348 w 295275"/>
                      <a:gd name="connsiteY11" fmla="*/ 104503 h 304800"/>
                      <a:gd name="connsiteX12" fmla="*/ 31161 w 295275"/>
                      <a:gd name="connsiteY12" fmla="*/ 118791 h 304800"/>
                      <a:gd name="connsiteX13" fmla="*/ 25445 w 295275"/>
                      <a:gd name="connsiteY13" fmla="*/ 156891 h 304800"/>
                      <a:gd name="connsiteX14" fmla="*/ 31161 w 295275"/>
                      <a:gd name="connsiteY14" fmla="*/ 194991 h 304800"/>
                      <a:gd name="connsiteX15" fmla="*/ 7348 w 295275"/>
                      <a:gd name="connsiteY15" fmla="*/ 209278 h 304800"/>
                      <a:gd name="connsiteX16" fmla="*/ 33066 w 295275"/>
                      <a:gd name="connsiteY16" fmla="*/ 254998 h 304800"/>
                      <a:gd name="connsiteX17" fmla="*/ 57830 w 295275"/>
                      <a:gd name="connsiteY17" fmla="*/ 240711 h 304800"/>
                      <a:gd name="connsiteX18" fmla="*/ 123553 w 295275"/>
                      <a:gd name="connsiteY18" fmla="*/ 278811 h 304800"/>
                      <a:gd name="connsiteX19" fmla="*/ 123553 w 295275"/>
                      <a:gd name="connsiteY19" fmla="*/ 306433 h 304800"/>
                      <a:gd name="connsiteX20" fmla="*/ 175941 w 295275"/>
                      <a:gd name="connsiteY20" fmla="*/ 306433 h 304800"/>
                      <a:gd name="connsiteX21" fmla="*/ 175941 w 295275"/>
                      <a:gd name="connsiteY21" fmla="*/ 278811 h 304800"/>
                      <a:gd name="connsiteX22" fmla="*/ 241663 w 295275"/>
                      <a:gd name="connsiteY22" fmla="*/ 240711 h 304800"/>
                      <a:gd name="connsiteX23" fmla="*/ 266428 w 295275"/>
                      <a:gd name="connsiteY23" fmla="*/ 254998 h 304800"/>
                      <a:gd name="connsiteX24" fmla="*/ 292145 w 295275"/>
                      <a:gd name="connsiteY24" fmla="*/ 209278 h 304800"/>
                      <a:gd name="connsiteX25" fmla="*/ 268333 w 295275"/>
                      <a:gd name="connsiteY25" fmla="*/ 194991 h 304800"/>
                      <a:gd name="connsiteX26" fmla="*/ 274048 w 295275"/>
                      <a:gd name="connsiteY26" fmla="*/ 15689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5275" h="304800">
                        <a:moveTo>
                          <a:pt x="274048" y="156891"/>
                        </a:moveTo>
                        <a:cubicBezTo>
                          <a:pt x="274048" y="143556"/>
                          <a:pt x="272143" y="131173"/>
                          <a:pt x="268333" y="118791"/>
                        </a:cubicBezTo>
                        <a:lnTo>
                          <a:pt x="292145" y="104503"/>
                        </a:lnTo>
                        <a:lnTo>
                          <a:pt x="266428" y="58783"/>
                        </a:lnTo>
                        <a:lnTo>
                          <a:pt x="241663" y="73071"/>
                        </a:lnTo>
                        <a:cubicBezTo>
                          <a:pt x="224518" y="54021"/>
                          <a:pt x="201658" y="40686"/>
                          <a:pt x="175941" y="34971"/>
                        </a:cubicBezTo>
                        <a:lnTo>
                          <a:pt x="175941" y="7348"/>
                        </a:lnTo>
                        <a:lnTo>
                          <a:pt x="123553" y="7348"/>
                        </a:lnTo>
                        <a:lnTo>
                          <a:pt x="123553" y="34971"/>
                        </a:lnTo>
                        <a:cubicBezTo>
                          <a:pt x="97836" y="40686"/>
                          <a:pt x="74975" y="54021"/>
                          <a:pt x="57830" y="73071"/>
                        </a:cubicBezTo>
                        <a:lnTo>
                          <a:pt x="33066" y="58783"/>
                        </a:lnTo>
                        <a:lnTo>
                          <a:pt x="7348" y="104503"/>
                        </a:lnTo>
                        <a:lnTo>
                          <a:pt x="31161" y="118791"/>
                        </a:lnTo>
                        <a:cubicBezTo>
                          <a:pt x="27350" y="131173"/>
                          <a:pt x="25445" y="143556"/>
                          <a:pt x="25445" y="156891"/>
                        </a:cubicBezTo>
                        <a:cubicBezTo>
                          <a:pt x="25445" y="170226"/>
                          <a:pt x="27350" y="182608"/>
                          <a:pt x="31161" y="194991"/>
                        </a:cubicBezTo>
                        <a:lnTo>
                          <a:pt x="7348" y="209278"/>
                        </a:lnTo>
                        <a:lnTo>
                          <a:pt x="33066" y="254998"/>
                        </a:lnTo>
                        <a:lnTo>
                          <a:pt x="57830" y="240711"/>
                        </a:lnTo>
                        <a:cubicBezTo>
                          <a:pt x="74975" y="259761"/>
                          <a:pt x="97836" y="273096"/>
                          <a:pt x="123553" y="278811"/>
                        </a:cubicBezTo>
                        <a:lnTo>
                          <a:pt x="123553" y="306433"/>
                        </a:lnTo>
                        <a:lnTo>
                          <a:pt x="175941" y="306433"/>
                        </a:lnTo>
                        <a:lnTo>
                          <a:pt x="175941" y="278811"/>
                        </a:lnTo>
                        <a:cubicBezTo>
                          <a:pt x="201658" y="273096"/>
                          <a:pt x="224518" y="259761"/>
                          <a:pt x="241663" y="240711"/>
                        </a:cubicBezTo>
                        <a:lnTo>
                          <a:pt x="266428" y="254998"/>
                        </a:lnTo>
                        <a:lnTo>
                          <a:pt x="292145" y="209278"/>
                        </a:lnTo>
                        <a:lnTo>
                          <a:pt x="268333" y="194991"/>
                        </a:lnTo>
                        <a:cubicBezTo>
                          <a:pt x="272143" y="183561"/>
                          <a:pt x="274048" y="170226"/>
                          <a:pt x="274048" y="156891"/>
                        </a:cubicBezTo>
                        <a:close/>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grpSp>
          </p:grpSp>
        </p:grpSp>
        <p:grpSp>
          <p:nvGrpSpPr>
            <p:cNvPr id="11" name="Group 10">
              <a:extLst>
                <a:ext uri="{FF2B5EF4-FFF2-40B4-BE49-F238E27FC236}">
                  <a16:creationId xmlns:a16="http://schemas.microsoft.com/office/drawing/2014/main" id="{BDA1BF9C-1582-4794-9ADC-2659A20817F8}"/>
                </a:ext>
                <a:ext uri="{C183D7F6-B498-43B3-948B-1728B52AA6E4}">
                  <adec:decorative xmlns:adec="http://schemas.microsoft.com/office/drawing/2017/decorative" val="1"/>
                </a:ext>
              </a:extLst>
            </p:cNvPr>
            <p:cNvGrpSpPr/>
            <p:nvPr/>
          </p:nvGrpSpPr>
          <p:grpSpPr>
            <a:xfrm>
              <a:off x="5840352" y="1680239"/>
              <a:ext cx="506217" cy="506217"/>
              <a:chOff x="5071151" y="-1943100"/>
              <a:chExt cx="626050" cy="626050"/>
            </a:xfrm>
          </p:grpSpPr>
          <p:sp>
            <p:nvSpPr>
              <p:cNvPr id="18" name="Oval 17">
                <a:extLst>
                  <a:ext uri="{FF2B5EF4-FFF2-40B4-BE49-F238E27FC236}">
                    <a16:creationId xmlns:a16="http://schemas.microsoft.com/office/drawing/2014/main" id="{5554C61C-DF58-40EA-85EC-CE6171DAA1F2}"/>
                  </a:ext>
                </a:extLst>
              </p:cNvPr>
              <p:cNvSpPr/>
              <p:nvPr/>
            </p:nvSpPr>
            <p:spPr bwMode="auto">
              <a:xfrm>
                <a:off x="5071151" y="-1943100"/>
                <a:ext cx="626050" cy="626050"/>
              </a:xfrm>
              <a:prstGeom prst="ellipse">
                <a:avLst/>
              </a:prstGeom>
              <a:solidFill>
                <a:schemeClr val="tx2"/>
              </a:solidFill>
              <a:ln>
                <a:noFill/>
                <a:prstDash val="dash"/>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A1A1A"/>
                  </a:solidFill>
                  <a:effectLst/>
                  <a:uLnTx/>
                  <a:uFillTx/>
                  <a:latin typeface="Segoe UI"/>
                  <a:ea typeface="+mn-ea"/>
                  <a:cs typeface="Segoe UI" pitchFamily="34" charset="0"/>
                </a:endParaRPr>
              </a:p>
            </p:txBody>
          </p:sp>
          <p:sp>
            <p:nvSpPr>
              <p:cNvPr id="19" name="Freeform 96" title="Icon of a gear with a wrench">
                <a:extLst>
                  <a:ext uri="{FF2B5EF4-FFF2-40B4-BE49-F238E27FC236}">
                    <a16:creationId xmlns:a16="http://schemas.microsoft.com/office/drawing/2014/main" id="{F2B681FE-DBF1-4B9F-A21B-6FBF14F97B3E}"/>
                  </a:ext>
                </a:extLst>
              </p:cNvPr>
              <p:cNvSpPr>
                <a:spLocks noChangeAspect="1" noEditPoints="1"/>
              </p:cNvSpPr>
              <p:nvPr/>
            </p:nvSpPr>
            <p:spPr bwMode="auto">
              <a:xfrm>
                <a:off x="5196072" y="-1827462"/>
                <a:ext cx="376210" cy="346400"/>
              </a:xfrm>
              <a:custGeom>
                <a:avLst/>
                <a:gdLst>
                  <a:gd name="T0" fmla="*/ 224 w 356"/>
                  <a:gd name="T1" fmla="*/ 273 h 328"/>
                  <a:gd name="T2" fmla="*/ 181 w 356"/>
                  <a:gd name="T3" fmla="*/ 295 h 328"/>
                  <a:gd name="T4" fmla="*/ 181 w 356"/>
                  <a:gd name="T5" fmla="*/ 328 h 328"/>
                  <a:gd name="T6" fmla="*/ 121 w 356"/>
                  <a:gd name="T7" fmla="*/ 328 h 328"/>
                  <a:gd name="T8" fmla="*/ 121 w 356"/>
                  <a:gd name="T9" fmla="*/ 291 h 328"/>
                  <a:gd name="T10" fmla="*/ 57 w 356"/>
                  <a:gd name="T11" fmla="*/ 254 h 328"/>
                  <a:gd name="T12" fmla="*/ 28 w 356"/>
                  <a:gd name="T13" fmla="*/ 269 h 328"/>
                  <a:gd name="T14" fmla="*/ 0 w 356"/>
                  <a:gd name="T15" fmla="*/ 214 h 328"/>
                  <a:gd name="T16" fmla="*/ 28 w 356"/>
                  <a:gd name="T17" fmla="*/ 199 h 328"/>
                  <a:gd name="T18" fmla="*/ 21 w 356"/>
                  <a:gd name="T19" fmla="*/ 162 h 328"/>
                  <a:gd name="T20" fmla="*/ 28 w 356"/>
                  <a:gd name="T21" fmla="*/ 125 h 328"/>
                  <a:gd name="T22" fmla="*/ 0 w 356"/>
                  <a:gd name="T23" fmla="*/ 111 h 328"/>
                  <a:gd name="T24" fmla="*/ 28 w 356"/>
                  <a:gd name="T25" fmla="*/ 55 h 328"/>
                  <a:gd name="T26" fmla="*/ 57 w 356"/>
                  <a:gd name="T27" fmla="*/ 70 h 328"/>
                  <a:gd name="T28" fmla="*/ 121 w 356"/>
                  <a:gd name="T29" fmla="*/ 33 h 328"/>
                  <a:gd name="T30" fmla="*/ 121 w 356"/>
                  <a:gd name="T31" fmla="*/ 0 h 328"/>
                  <a:gd name="T32" fmla="*/ 181 w 356"/>
                  <a:gd name="T33" fmla="*/ 0 h 328"/>
                  <a:gd name="T34" fmla="*/ 181 w 356"/>
                  <a:gd name="T35" fmla="*/ 30 h 328"/>
                  <a:gd name="T36" fmla="*/ 249 w 356"/>
                  <a:gd name="T37" fmla="*/ 70 h 328"/>
                  <a:gd name="T38" fmla="*/ 274 w 356"/>
                  <a:gd name="T39" fmla="*/ 55 h 328"/>
                  <a:gd name="T40" fmla="*/ 306 w 356"/>
                  <a:gd name="T41" fmla="*/ 111 h 328"/>
                  <a:gd name="T42" fmla="*/ 277 w 356"/>
                  <a:gd name="T43" fmla="*/ 125 h 328"/>
                  <a:gd name="T44" fmla="*/ 282 w 356"/>
                  <a:gd name="T45" fmla="*/ 162 h 328"/>
                  <a:gd name="T46" fmla="*/ 279 w 356"/>
                  <a:gd name="T47" fmla="*/ 188 h 328"/>
                  <a:gd name="T48" fmla="*/ 186 w 356"/>
                  <a:gd name="T49" fmla="*/ 100 h 328"/>
                  <a:gd name="T50" fmla="*/ 150 w 356"/>
                  <a:gd name="T51" fmla="*/ 89 h 328"/>
                  <a:gd name="T52" fmla="*/ 75 w 356"/>
                  <a:gd name="T53" fmla="*/ 166 h 328"/>
                  <a:gd name="T54" fmla="*/ 107 w 356"/>
                  <a:gd name="T55" fmla="*/ 231 h 328"/>
                  <a:gd name="T56" fmla="*/ 209 w 356"/>
                  <a:gd name="T57" fmla="*/ 238 h 328"/>
                  <a:gd name="T58" fmla="*/ 310 w 356"/>
                  <a:gd name="T59" fmla="*/ 302 h 328"/>
                  <a:gd name="T60" fmla="*/ 348 w 356"/>
                  <a:gd name="T61" fmla="*/ 294 h 328"/>
                  <a:gd name="T62" fmla="*/ 340 w 356"/>
                  <a:gd name="T63" fmla="*/ 256 h 328"/>
                  <a:gd name="T64" fmla="*/ 237 w 356"/>
                  <a:gd name="T65" fmla="*/ 195 h 328"/>
                  <a:gd name="T66" fmla="*/ 235 w 356"/>
                  <a:gd name="T67" fmla="*/ 194 h 328"/>
                  <a:gd name="T68" fmla="*/ 234 w 356"/>
                  <a:gd name="T69" fmla="*/ 179 h 328"/>
                  <a:gd name="T70" fmla="*/ 172 w 356"/>
                  <a:gd name="T71" fmla="*/ 139 h 328"/>
                  <a:gd name="T72" fmla="*/ 145 w 356"/>
                  <a:gd name="T73" fmla="*/ 153 h 328"/>
                  <a:gd name="T74" fmla="*/ 194 w 356"/>
                  <a:gd name="T75" fmla="*/ 183 h 328"/>
                  <a:gd name="T76" fmla="*/ 182 w 356"/>
                  <a:gd name="T77" fmla="*/ 199 h 328"/>
                  <a:gd name="T78" fmla="*/ 135 w 356"/>
                  <a:gd name="T79" fmla="*/ 169 h 328"/>
                  <a:gd name="T80" fmla="*/ 132 w 356"/>
                  <a:gd name="T81" fmla="*/ 201 h 328"/>
                  <a:gd name="T82" fmla="*/ 194 w 356"/>
                  <a:gd name="T83" fmla="*/ 241 h 328"/>
                  <a:gd name="T84" fmla="*/ 207 w 356"/>
                  <a:gd name="T85" fmla="*/ 237 h 328"/>
                  <a:gd name="T86" fmla="*/ 209 w 356"/>
                  <a:gd name="T87"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328">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grpSp>
        <p:grpSp>
          <p:nvGrpSpPr>
            <p:cNvPr id="12" name="Group 11">
              <a:extLst>
                <a:ext uri="{FF2B5EF4-FFF2-40B4-BE49-F238E27FC236}">
                  <a16:creationId xmlns:a16="http://schemas.microsoft.com/office/drawing/2014/main" id="{CF15EE51-F51E-4DFD-97E8-0CF0B0B25126}"/>
                </a:ext>
                <a:ext uri="{C183D7F6-B498-43B3-948B-1728B52AA6E4}">
                  <adec:decorative xmlns:adec="http://schemas.microsoft.com/office/drawing/2017/decorative" val="1"/>
                </a:ext>
              </a:extLst>
            </p:cNvPr>
            <p:cNvGrpSpPr/>
            <p:nvPr/>
          </p:nvGrpSpPr>
          <p:grpSpPr>
            <a:xfrm>
              <a:off x="1432944" y="1680239"/>
              <a:ext cx="506217" cy="506217"/>
              <a:chOff x="1399511" y="-1943100"/>
              <a:chExt cx="626050" cy="626050"/>
            </a:xfrm>
          </p:grpSpPr>
          <p:sp>
            <p:nvSpPr>
              <p:cNvPr id="16" name="Oval 15">
                <a:extLst>
                  <a:ext uri="{FF2B5EF4-FFF2-40B4-BE49-F238E27FC236}">
                    <a16:creationId xmlns:a16="http://schemas.microsoft.com/office/drawing/2014/main" id="{F8E748F2-BC6D-4E5D-B4C8-5968C30409C1}"/>
                  </a:ext>
                </a:extLst>
              </p:cNvPr>
              <p:cNvSpPr/>
              <p:nvPr/>
            </p:nvSpPr>
            <p:spPr bwMode="auto">
              <a:xfrm>
                <a:off x="1399511" y="-1943100"/>
                <a:ext cx="626050" cy="626050"/>
              </a:xfrm>
              <a:prstGeom prst="ellipse">
                <a:avLst/>
              </a:prstGeom>
              <a:solidFill>
                <a:schemeClr val="tx2"/>
              </a:solidFill>
              <a:ln>
                <a:noFill/>
                <a:prstDash val="dash"/>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A1A1A"/>
                  </a:solidFill>
                  <a:effectLst/>
                  <a:uLnTx/>
                  <a:uFillTx/>
                  <a:latin typeface="Segoe UI"/>
                  <a:ea typeface="+mn-ea"/>
                  <a:cs typeface="Segoe UI" pitchFamily="34" charset="0"/>
                </a:endParaRPr>
              </a:p>
            </p:txBody>
          </p:sp>
          <p:sp>
            <p:nvSpPr>
              <p:cNvPr id="17" name="LineChart_E9E6" title="Icon of a line chart with points of varying heights">
                <a:extLst>
                  <a:ext uri="{FF2B5EF4-FFF2-40B4-BE49-F238E27FC236}">
                    <a16:creationId xmlns:a16="http://schemas.microsoft.com/office/drawing/2014/main" id="{B0D7F28F-638F-45E7-97E8-AB889040A47C}"/>
                  </a:ext>
                </a:extLst>
              </p:cNvPr>
              <p:cNvSpPr>
                <a:spLocks noChangeAspect="1" noEditPoints="1"/>
              </p:cNvSpPr>
              <p:nvPr/>
            </p:nvSpPr>
            <p:spPr bwMode="auto">
              <a:xfrm>
                <a:off x="1552607" y="-1814230"/>
                <a:ext cx="319862" cy="319937"/>
              </a:xfrm>
              <a:custGeom>
                <a:avLst/>
                <a:gdLst>
                  <a:gd name="T0" fmla="*/ 4249 w 4249"/>
                  <a:gd name="T1" fmla="*/ 4250 h 4250"/>
                  <a:gd name="T2" fmla="*/ 0 w 4249"/>
                  <a:gd name="T3" fmla="*/ 4250 h 4250"/>
                  <a:gd name="T4" fmla="*/ 0 w 4249"/>
                  <a:gd name="T5" fmla="*/ 0 h 4250"/>
                  <a:gd name="T6" fmla="*/ 4249 w 4249"/>
                  <a:gd name="T7" fmla="*/ 1428 h 4250"/>
                  <a:gd name="T8" fmla="*/ 3621 w 4249"/>
                  <a:gd name="T9" fmla="*/ 800 h 4250"/>
                  <a:gd name="T10" fmla="*/ 1893 w 4249"/>
                  <a:gd name="T11" fmla="*/ 2527 h 4250"/>
                  <a:gd name="T12" fmla="*/ 1265 w 4249"/>
                  <a:gd name="T13" fmla="*/ 1899 h 4250"/>
                  <a:gd name="T14" fmla="*/ 3 w 4249"/>
                  <a:gd name="T15" fmla="*/ 3161 h 4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9" h="4250">
                    <a:moveTo>
                      <a:pt x="4249" y="4250"/>
                    </a:moveTo>
                    <a:lnTo>
                      <a:pt x="0" y="4250"/>
                    </a:lnTo>
                    <a:lnTo>
                      <a:pt x="0" y="0"/>
                    </a:lnTo>
                    <a:moveTo>
                      <a:pt x="4249" y="1428"/>
                    </a:moveTo>
                    <a:lnTo>
                      <a:pt x="3621" y="800"/>
                    </a:lnTo>
                    <a:lnTo>
                      <a:pt x="1893" y="2527"/>
                    </a:lnTo>
                    <a:lnTo>
                      <a:pt x="1265" y="1899"/>
                    </a:lnTo>
                    <a:lnTo>
                      <a:pt x="3" y="3161"/>
                    </a:lnTo>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grpSp>
        <p:grpSp>
          <p:nvGrpSpPr>
            <p:cNvPr id="13" name="Group 12">
              <a:extLst>
                <a:ext uri="{FF2B5EF4-FFF2-40B4-BE49-F238E27FC236}">
                  <a16:creationId xmlns:a16="http://schemas.microsoft.com/office/drawing/2014/main" id="{3CC6CB81-0AD8-4F3F-B740-E3C4BA1DF056}"/>
                </a:ext>
                <a:ext uri="{C183D7F6-B498-43B3-948B-1728B52AA6E4}">
                  <adec:decorative xmlns:adec="http://schemas.microsoft.com/office/drawing/2017/decorative" val="1"/>
                </a:ext>
              </a:extLst>
            </p:cNvPr>
            <p:cNvGrpSpPr/>
            <p:nvPr/>
          </p:nvGrpSpPr>
          <p:grpSpPr>
            <a:xfrm>
              <a:off x="3636648" y="1680239"/>
              <a:ext cx="506217" cy="506217"/>
              <a:chOff x="2991961" y="1616231"/>
              <a:chExt cx="506217" cy="506217"/>
            </a:xfrm>
          </p:grpSpPr>
          <p:sp>
            <p:nvSpPr>
              <p:cNvPr id="14" name="Oval 13">
                <a:extLst>
                  <a:ext uri="{FF2B5EF4-FFF2-40B4-BE49-F238E27FC236}">
                    <a16:creationId xmlns:a16="http://schemas.microsoft.com/office/drawing/2014/main" id="{1F2A6C43-D7B4-4F7D-A1B9-7B5EDFD14778}"/>
                  </a:ext>
                </a:extLst>
              </p:cNvPr>
              <p:cNvSpPr/>
              <p:nvPr/>
            </p:nvSpPr>
            <p:spPr bwMode="auto">
              <a:xfrm>
                <a:off x="2991961" y="1616231"/>
                <a:ext cx="506217" cy="506217"/>
              </a:xfrm>
              <a:prstGeom prst="ellipse">
                <a:avLst/>
              </a:prstGeom>
              <a:solidFill>
                <a:schemeClr val="tx2"/>
              </a:solidFill>
              <a:ln>
                <a:noFill/>
                <a:prstDash val="dash"/>
              </a:ln>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1A1A1A"/>
                  </a:solidFill>
                  <a:effectLst/>
                  <a:uLnTx/>
                  <a:uFillTx/>
                  <a:latin typeface="Segoe UI"/>
                  <a:ea typeface="+mn-ea"/>
                  <a:cs typeface="Segoe UI" pitchFamily="34" charset="0"/>
                </a:endParaRPr>
              </a:p>
            </p:txBody>
          </p:sp>
          <p:sp>
            <p:nvSpPr>
              <p:cNvPr id="15" name="manager" title="Icon of three people with lines connecting them">
                <a:extLst>
                  <a:ext uri="{FF2B5EF4-FFF2-40B4-BE49-F238E27FC236}">
                    <a16:creationId xmlns:a16="http://schemas.microsoft.com/office/drawing/2014/main" id="{5FCB364B-4670-4435-AC74-EF2896B232FC}"/>
                  </a:ext>
                </a:extLst>
              </p:cNvPr>
              <p:cNvSpPr>
                <a:spLocks noChangeAspect="1" noEditPoints="1"/>
              </p:cNvSpPr>
              <p:nvPr/>
            </p:nvSpPr>
            <p:spPr bwMode="auto">
              <a:xfrm>
                <a:off x="3115752" y="1719437"/>
                <a:ext cx="258637" cy="260691"/>
              </a:xfrm>
              <a:custGeom>
                <a:avLst/>
                <a:gdLst>
                  <a:gd name="T0" fmla="*/ 128 w 348"/>
                  <a:gd name="T1" fmla="*/ 46 h 352"/>
                  <a:gd name="T2" fmla="*/ 174 w 348"/>
                  <a:gd name="T3" fmla="*/ 0 h 352"/>
                  <a:gd name="T4" fmla="*/ 220 w 348"/>
                  <a:gd name="T5" fmla="*/ 46 h 352"/>
                  <a:gd name="T6" fmla="*/ 174 w 348"/>
                  <a:gd name="T7" fmla="*/ 91 h 352"/>
                  <a:gd name="T8" fmla="*/ 128 w 348"/>
                  <a:gd name="T9" fmla="*/ 46 h 352"/>
                  <a:gd name="T10" fmla="*/ 231 w 348"/>
                  <a:gd name="T11" fmla="*/ 148 h 352"/>
                  <a:gd name="T12" fmla="*/ 174 w 348"/>
                  <a:gd name="T13" fmla="*/ 91 h 352"/>
                  <a:gd name="T14" fmla="*/ 117 w 348"/>
                  <a:gd name="T15" fmla="*/ 148 h 352"/>
                  <a:gd name="T16" fmla="*/ 57 w 348"/>
                  <a:gd name="T17" fmla="*/ 295 h 352"/>
                  <a:gd name="T18" fmla="*/ 102 w 348"/>
                  <a:gd name="T19" fmla="*/ 249 h 352"/>
                  <a:gd name="T20" fmla="*/ 57 w 348"/>
                  <a:gd name="T21" fmla="*/ 204 h 352"/>
                  <a:gd name="T22" fmla="*/ 11 w 348"/>
                  <a:gd name="T23" fmla="*/ 249 h 352"/>
                  <a:gd name="T24" fmla="*/ 57 w 348"/>
                  <a:gd name="T25" fmla="*/ 295 h 352"/>
                  <a:gd name="T26" fmla="*/ 114 w 348"/>
                  <a:gd name="T27" fmla="*/ 352 h 352"/>
                  <a:gd name="T28" fmla="*/ 57 w 348"/>
                  <a:gd name="T29" fmla="*/ 295 h 352"/>
                  <a:gd name="T30" fmla="*/ 0 w 348"/>
                  <a:gd name="T31" fmla="*/ 352 h 352"/>
                  <a:gd name="T32" fmla="*/ 291 w 348"/>
                  <a:gd name="T33" fmla="*/ 295 h 352"/>
                  <a:gd name="T34" fmla="*/ 337 w 348"/>
                  <a:gd name="T35" fmla="*/ 249 h 352"/>
                  <a:gd name="T36" fmla="*/ 291 w 348"/>
                  <a:gd name="T37" fmla="*/ 204 h 352"/>
                  <a:gd name="T38" fmla="*/ 246 w 348"/>
                  <a:gd name="T39" fmla="*/ 249 h 352"/>
                  <a:gd name="T40" fmla="*/ 291 w 348"/>
                  <a:gd name="T41" fmla="*/ 295 h 352"/>
                  <a:gd name="T42" fmla="*/ 348 w 348"/>
                  <a:gd name="T43" fmla="*/ 352 h 352"/>
                  <a:gd name="T44" fmla="*/ 291 w 348"/>
                  <a:gd name="T45" fmla="*/ 295 h 352"/>
                  <a:gd name="T46" fmla="*/ 234 w 348"/>
                  <a:gd name="T47" fmla="*/ 352 h 352"/>
                  <a:gd name="T48" fmla="*/ 224 w 348"/>
                  <a:gd name="T49" fmla="*/ 219 h 352"/>
                  <a:gd name="T50" fmla="*/ 174 w 348"/>
                  <a:gd name="T51" fmla="*/ 169 h 352"/>
                  <a:gd name="T52" fmla="*/ 124 w 348"/>
                  <a:gd name="T53" fmla="*/ 2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352">
                    <a:moveTo>
                      <a:pt x="128" y="46"/>
                    </a:moveTo>
                    <a:cubicBezTo>
                      <a:pt x="128" y="20"/>
                      <a:pt x="149" y="0"/>
                      <a:pt x="174" y="0"/>
                    </a:cubicBezTo>
                    <a:cubicBezTo>
                      <a:pt x="199" y="0"/>
                      <a:pt x="220" y="20"/>
                      <a:pt x="220" y="46"/>
                    </a:cubicBezTo>
                    <a:cubicBezTo>
                      <a:pt x="220" y="71"/>
                      <a:pt x="199" y="91"/>
                      <a:pt x="174" y="91"/>
                    </a:cubicBezTo>
                    <a:cubicBezTo>
                      <a:pt x="149" y="91"/>
                      <a:pt x="128" y="71"/>
                      <a:pt x="128" y="46"/>
                    </a:cubicBezTo>
                    <a:close/>
                    <a:moveTo>
                      <a:pt x="231" y="148"/>
                    </a:moveTo>
                    <a:cubicBezTo>
                      <a:pt x="231" y="117"/>
                      <a:pt x="206" y="91"/>
                      <a:pt x="174" y="91"/>
                    </a:cubicBezTo>
                    <a:cubicBezTo>
                      <a:pt x="142" y="91"/>
                      <a:pt x="117" y="117"/>
                      <a:pt x="117" y="148"/>
                    </a:cubicBezTo>
                    <a:moveTo>
                      <a:pt x="57" y="295"/>
                    </a:moveTo>
                    <a:cubicBezTo>
                      <a:pt x="82" y="295"/>
                      <a:pt x="102" y="275"/>
                      <a:pt x="102" y="249"/>
                    </a:cubicBezTo>
                    <a:cubicBezTo>
                      <a:pt x="102" y="224"/>
                      <a:pt x="82" y="204"/>
                      <a:pt x="57" y="204"/>
                    </a:cubicBezTo>
                    <a:cubicBezTo>
                      <a:pt x="32" y="204"/>
                      <a:pt x="11" y="224"/>
                      <a:pt x="11" y="249"/>
                    </a:cubicBezTo>
                    <a:cubicBezTo>
                      <a:pt x="11" y="275"/>
                      <a:pt x="32" y="295"/>
                      <a:pt x="57" y="295"/>
                    </a:cubicBezTo>
                    <a:close/>
                    <a:moveTo>
                      <a:pt x="114" y="352"/>
                    </a:moveTo>
                    <a:cubicBezTo>
                      <a:pt x="114" y="320"/>
                      <a:pt x="88" y="295"/>
                      <a:pt x="57" y="295"/>
                    </a:cubicBezTo>
                    <a:cubicBezTo>
                      <a:pt x="25" y="295"/>
                      <a:pt x="0" y="320"/>
                      <a:pt x="0" y="352"/>
                    </a:cubicBezTo>
                    <a:moveTo>
                      <a:pt x="291" y="295"/>
                    </a:moveTo>
                    <a:cubicBezTo>
                      <a:pt x="316" y="295"/>
                      <a:pt x="337" y="275"/>
                      <a:pt x="337" y="249"/>
                    </a:cubicBezTo>
                    <a:cubicBezTo>
                      <a:pt x="337" y="224"/>
                      <a:pt x="316" y="204"/>
                      <a:pt x="291" y="204"/>
                    </a:cubicBezTo>
                    <a:cubicBezTo>
                      <a:pt x="266" y="204"/>
                      <a:pt x="246" y="224"/>
                      <a:pt x="246" y="249"/>
                    </a:cubicBezTo>
                    <a:cubicBezTo>
                      <a:pt x="246" y="275"/>
                      <a:pt x="266" y="295"/>
                      <a:pt x="291" y="295"/>
                    </a:cubicBezTo>
                    <a:close/>
                    <a:moveTo>
                      <a:pt x="348" y="352"/>
                    </a:moveTo>
                    <a:cubicBezTo>
                      <a:pt x="348" y="320"/>
                      <a:pt x="323" y="295"/>
                      <a:pt x="291" y="295"/>
                    </a:cubicBezTo>
                    <a:cubicBezTo>
                      <a:pt x="260" y="295"/>
                      <a:pt x="234" y="320"/>
                      <a:pt x="234" y="352"/>
                    </a:cubicBezTo>
                    <a:moveTo>
                      <a:pt x="224" y="219"/>
                    </a:moveTo>
                    <a:cubicBezTo>
                      <a:pt x="174" y="169"/>
                      <a:pt x="174" y="169"/>
                      <a:pt x="174" y="169"/>
                    </a:cubicBezTo>
                    <a:cubicBezTo>
                      <a:pt x="124" y="219"/>
                      <a:pt x="124" y="219"/>
                      <a:pt x="124" y="219"/>
                    </a:cubicBezTo>
                  </a:path>
                </a:pathLst>
              </a:custGeom>
              <a:noFill/>
              <a:ln w="15875" cap="flat">
                <a:solidFill>
                  <a:schemeClr val="bg1"/>
                </a:solidFill>
                <a:prstDash val="solid"/>
                <a:miter lim="800000"/>
                <a:headEnd/>
                <a:tailEnd/>
              </a:ln>
            </p:spPr>
            <p:txBody>
              <a:bodyPr vert="horz" wrap="none" lIns="0" tIns="91440" rIns="0" bIns="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A1A1A"/>
                  </a:solidFill>
                  <a:effectLst/>
                  <a:uLnTx/>
                  <a:uFillTx/>
                  <a:latin typeface="Segoe UI Semibold"/>
                  <a:ea typeface="+mn-ea"/>
                  <a:cs typeface="+mn-cs"/>
                </a:endParaRPr>
              </a:p>
            </p:txBody>
          </p:sp>
        </p:grpSp>
      </p:grpSp>
      <p:graphicFrame>
        <p:nvGraphicFramePr>
          <p:cNvPr id="42" name="Table 41">
            <a:extLst>
              <a:ext uri="{FF2B5EF4-FFF2-40B4-BE49-F238E27FC236}">
                <a16:creationId xmlns:a16="http://schemas.microsoft.com/office/drawing/2014/main" id="{7E92E90E-5692-405C-AF4C-11197295CC34}"/>
              </a:ext>
            </a:extLst>
          </p:cNvPr>
          <p:cNvGraphicFramePr>
            <a:graphicFrameLocks noGrp="1"/>
          </p:cNvGraphicFramePr>
          <p:nvPr/>
        </p:nvGraphicFramePr>
        <p:xfrm>
          <a:off x="1322173" y="5951145"/>
          <a:ext cx="10601558" cy="408769"/>
        </p:xfrm>
        <a:graphic>
          <a:graphicData uri="http://schemas.openxmlformats.org/drawingml/2006/table">
            <a:tbl>
              <a:tblPr firstRow="1" bandRow="1"/>
              <a:tblGrid>
                <a:gridCol w="1594022">
                  <a:extLst>
                    <a:ext uri="{9D8B030D-6E8A-4147-A177-3AD203B41FA5}">
                      <a16:colId xmlns:a16="http://schemas.microsoft.com/office/drawing/2014/main" val="1800490013"/>
                    </a:ext>
                  </a:extLst>
                </a:gridCol>
                <a:gridCol w="1501256">
                  <a:extLst>
                    <a:ext uri="{9D8B030D-6E8A-4147-A177-3AD203B41FA5}">
                      <a16:colId xmlns:a16="http://schemas.microsoft.com/office/drawing/2014/main" val="2615947184"/>
                    </a:ext>
                  </a:extLst>
                </a:gridCol>
                <a:gridCol w="1501256">
                  <a:extLst>
                    <a:ext uri="{9D8B030D-6E8A-4147-A177-3AD203B41FA5}">
                      <a16:colId xmlns:a16="http://schemas.microsoft.com/office/drawing/2014/main" val="196801393"/>
                    </a:ext>
                  </a:extLst>
                </a:gridCol>
                <a:gridCol w="1501256">
                  <a:extLst>
                    <a:ext uri="{9D8B030D-6E8A-4147-A177-3AD203B41FA5}">
                      <a16:colId xmlns:a16="http://schemas.microsoft.com/office/drawing/2014/main" val="3318732498"/>
                    </a:ext>
                  </a:extLst>
                </a:gridCol>
                <a:gridCol w="1501256">
                  <a:extLst>
                    <a:ext uri="{9D8B030D-6E8A-4147-A177-3AD203B41FA5}">
                      <a16:colId xmlns:a16="http://schemas.microsoft.com/office/drawing/2014/main" val="1770855413"/>
                    </a:ext>
                  </a:extLst>
                </a:gridCol>
                <a:gridCol w="1501256">
                  <a:extLst>
                    <a:ext uri="{9D8B030D-6E8A-4147-A177-3AD203B41FA5}">
                      <a16:colId xmlns:a16="http://schemas.microsoft.com/office/drawing/2014/main" val="1670932420"/>
                    </a:ext>
                  </a:extLst>
                </a:gridCol>
                <a:gridCol w="1501256">
                  <a:extLst>
                    <a:ext uri="{9D8B030D-6E8A-4147-A177-3AD203B41FA5}">
                      <a16:colId xmlns:a16="http://schemas.microsoft.com/office/drawing/2014/main" val="1145381879"/>
                    </a:ext>
                  </a:extLst>
                </a:gridCol>
              </a:tblGrid>
              <a:tr h="408769">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Semibold"/>
                          <a:ea typeface="+mn-ea"/>
                          <a:cs typeface="+mn-cs"/>
                        </a:rPr>
                        <a:t>Power Platform</a:t>
                      </a:r>
                    </a:p>
                  </a:txBody>
                  <a:tcPr marL="45720" marR="45720" marT="0" marB="0" anchor="ctr">
                    <a:lnL w="12700" cap="flat" cmpd="sng" algn="ctr">
                      <a:noFill/>
                      <a:prstDash val="solid"/>
                      <a:round/>
                      <a:headEnd type="none" w="med" len="med"/>
                      <a:tailEnd type="none" w="med" len="med"/>
                    </a:lnL>
                    <a:lnR w="12700" cap="flat" cmpd="sng" algn="ctr">
                      <a:solidFill>
                        <a:srgbClr val="2A2A2A">
                          <a:alpha val="1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j-lt"/>
                          <a:ea typeface="+mn-ea"/>
                          <a:cs typeface="Segoe UI" panose="020B0502040204020203" pitchFamily="34" charset="0"/>
                        </a:rPr>
                        <a:t>Power BI</a:t>
                      </a:r>
                    </a:p>
                  </a:txBody>
                  <a:tcPr marL="45720" marR="45720" marT="0" marB="0" anchor="ctr">
                    <a:lnL w="12700" cap="flat" cmpd="sng" algn="ctr">
                      <a:solidFill>
                        <a:srgbClr val="2A2A2A">
                          <a:alpha val="10196"/>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j-lt"/>
                          <a:ea typeface="+mn-ea"/>
                          <a:cs typeface="Segoe UI" panose="020B0502040204020203" pitchFamily="34" charset="0"/>
                        </a:rPr>
                        <a:t>Power Apps</a:t>
                      </a: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j-lt"/>
                          <a:ea typeface="+mn-ea"/>
                          <a:cs typeface="Segoe UI" panose="020B0502040204020203" pitchFamily="34" charset="0"/>
                        </a:rPr>
                        <a:t>Power Automate</a:t>
                      </a: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dirty="0">
                          <a:ln>
                            <a:noFill/>
                          </a:ln>
                          <a:solidFill>
                            <a:schemeClr val="bg1"/>
                          </a:solidFill>
                          <a:effectLst/>
                          <a:uLnTx/>
                          <a:uFillTx/>
                          <a:latin typeface="+mj-lt"/>
                          <a:ea typeface="+mn-ea"/>
                          <a:cs typeface="Segoe UI" panose="020B0502040204020203" pitchFamily="34" charset="0"/>
                        </a:rPr>
                        <a:t>Power Virtual Agents</a:t>
                      </a: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dirty="0">
                          <a:ln>
                            <a:noFill/>
                          </a:ln>
                          <a:solidFill>
                            <a:schemeClr val="bg1"/>
                          </a:solidFill>
                          <a:effectLst/>
                          <a:uLnTx/>
                          <a:uFillTx/>
                          <a:latin typeface="+mj-lt"/>
                          <a:ea typeface="+mn-ea"/>
                          <a:cs typeface="Segoe UI" panose="020B0502040204020203" pitchFamily="34" charset="0"/>
                        </a:rPr>
                        <a:t>AI Builder</a:t>
                      </a:r>
                    </a:p>
                  </a:txBody>
                  <a:tcPr marL="45720" marR="4572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Segoe UI"/>
                        </a:defRPr>
                      </a:lvl1pPr>
                      <a:lvl2pPr marL="457200" algn="l" defTabSz="914400" rtl="0" eaLnBrk="1" latinLnBrk="0" hangingPunct="1">
                        <a:defRPr sz="1800" kern="1200">
                          <a:solidFill>
                            <a:schemeClr val="dk1"/>
                          </a:solidFill>
                          <a:latin typeface="Segoe UI"/>
                        </a:defRPr>
                      </a:lvl2pPr>
                      <a:lvl3pPr marL="914400" algn="l" defTabSz="914400" rtl="0" eaLnBrk="1" latinLnBrk="0" hangingPunct="1">
                        <a:defRPr sz="1800" kern="1200">
                          <a:solidFill>
                            <a:schemeClr val="dk1"/>
                          </a:solidFill>
                          <a:latin typeface="Segoe UI"/>
                        </a:defRPr>
                      </a:lvl3pPr>
                      <a:lvl4pPr marL="1371600" algn="l" defTabSz="914400" rtl="0" eaLnBrk="1" latinLnBrk="0" hangingPunct="1">
                        <a:defRPr sz="1800" kern="1200">
                          <a:solidFill>
                            <a:schemeClr val="dk1"/>
                          </a:solidFill>
                          <a:latin typeface="Segoe UI"/>
                        </a:defRPr>
                      </a:lvl4pPr>
                      <a:lvl5pPr marL="1828800" algn="l" defTabSz="914400" rtl="0" eaLnBrk="1" latinLnBrk="0" hangingPunct="1">
                        <a:defRPr sz="1800" kern="1200">
                          <a:solidFill>
                            <a:schemeClr val="dk1"/>
                          </a:solidFill>
                          <a:latin typeface="Segoe UI"/>
                        </a:defRPr>
                      </a:lvl5pPr>
                      <a:lvl6pPr marL="2286000" algn="l" defTabSz="914400" rtl="0" eaLnBrk="1" latinLnBrk="0" hangingPunct="1">
                        <a:defRPr sz="1800" kern="1200">
                          <a:solidFill>
                            <a:schemeClr val="dk1"/>
                          </a:solidFill>
                          <a:latin typeface="Segoe UI"/>
                        </a:defRPr>
                      </a:lvl6pPr>
                      <a:lvl7pPr marL="2743200" algn="l" defTabSz="914400" rtl="0" eaLnBrk="1" latinLnBrk="0" hangingPunct="1">
                        <a:defRPr sz="1800" kern="1200">
                          <a:solidFill>
                            <a:schemeClr val="dk1"/>
                          </a:solidFill>
                          <a:latin typeface="Segoe UI"/>
                        </a:defRPr>
                      </a:lvl7pPr>
                      <a:lvl8pPr marL="3200400" algn="l" defTabSz="914400" rtl="0" eaLnBrk="1" latinLnBrk="0" hangingPunct="1">
                        <a:defRPr sz="1800" kern="1200">
                          <a:solidFill>
                            <a:schemeClr val="dk1"/>
                          </a:solidFill>
                          <a:latin typeface="Segoe UI"/>
                        </a:defRPr>
                      </a:lvl8pPr>
                      <a:lvl9pPr marL="3657600" algn="l" defTabSz="914400" rtl="0" eaLnBrk="1" latinLnBrk="0" hangingPunct="1">
                        <a:defRPr sz="1800" kern="1200">
                          <a:solidFill>
                            <a:schemeClr val="dk1"/>
                          </a:solidFill>
                          <a:latin typeface="Segoe UI"/>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j-lt"/>
                          <a:ea typeface="+mn-ea"/>
                          <a:cs typeface="Segoe UI" panose="020B0502040204020203" pitchFamily="34" charset="0"/>
                        </a:rPr>
                        <a:t>Portals</a:t>
                      </a:r>
                    </a:p>
                  </a:txBody>
                  <a:tcPr marL="45720" marR="45720" marT="0"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980817"/>
                  </a:ext>
                </a:extLst>
              </a:tr>
            </a:tbl>
          </a:graphicData>
        </a:graphic>
      </p:graphicFrame>
      <p:sp>
        <p:nvSpPr>
          <p:cNvPr id="41" name="Title 40">
            <a:extLst>
              <a:ext uri="{FF2B5EF4-FFF2-40B4-BE49-F238E27FC236}">
                <a16:creationId xmlns:a16="http://schemas.microsoft.com/office/drawing/2014/main" id="{36690E1C-CD5B-4EE4-8678-1580524D4295}"/>
              </a:ext>
            </a:extLst>
          </p:cNvPr>
          <p:cNvSpPr>
            <a:spLocks noGrp="1"/>
          </p:cNvSpPr>
          <p:nvPr>
            <p:ph type="title"/>
          </p:nvPr>
        </p:nvSpPr>
        <p:spPr>
          <a:xfrm>
            <a:off x="838200" y="275212"/>
            <a:ext cx="10515600" cy="637737"/>
          </a:xfrm>
        </p:spPr>
        <p:txBody>
          <a:bodyPr>
            <a:noAutofit/>
          </a:bodyPr>
          <a:lstStyle/>
          <a:p>
            <a:r>
              <a:rPr lang="en-US" dirty="0"/>
              <a:t>First Party Applications</a:t>
            </a:r>
          </a:p>
        </p:txBody>
      </p:sp>
    </p:spTree>
    <p:extLst>
      <p:ext uri="{BB962C8B-B14F-4D97-AF65-F5344CB8AC3E}">
        <p14:creationId xmlns:p14="http://schemas.microsoft.com/office/powerpoint/2010/main" val="282515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D110-92EC-4836-A76D-EBD542B1E0F3}"/>
              </a:ext>
            </a:extLst>
          </p:cNvPr>
          <p:cNvSpPr>
            <a:spLocks noGrp="1"/>
          </p:cNvSpPr>
          <p:nvPr>
            <p:ph type="title"/>
          </p:nvPr>
        </p:nvSpPr>
        <p:spPr>
          <a:xfrm>
            <a:off x="838200" y="365126"/>
            <a:ext cx="10515600" cy="768058"/>
          </a:xfrm>
        </p:spPr>
        <p:txBody>
          <a:bodyPr/>
          <a:lstStyle/>
          <a:p>
            <a:r>
              <a:rPr lang="en-US" dirty="0"/>
              <a:t>Power Platform Education Process Examples</a:t>
            </a:r>
          </a:p>
        </p:txBody>
      </p:sp>
      <p:sp>
        <p:nvSpPr>
          <p:cNvPr id="3" name="Content Placeholder 2">
            <a:extLst>
              <a:ext uri="{FF2B5EF4-FFF2-40B4-BE49-F238E27FC236}">
                <a16:creationId xmlns:a16="http://schemas.microsoft.com/office/drawing/2014/main" id="{8B1F5574-480B-4656-A64A-FC8A71DEFE9E}"/>
              </a:ext>
            </a:extLst>
          </p:cNvPr>
          <p:cNvSpPr>
            <a:spLocks noGrp="1"/>
          </p:cNvSpPr>
          <p:nvPr>
            <p:ph sz="half" idx="1"/>
          </p:nvPr>
        </p:nvSpPr>
        <p:spPr>
          <a:xfrm>
            <a:off x="838200" y="1222940"/>
            <a:ext cx="5181600" cy="5480789"/>
          </a:xfrm>
        </p:spPr>
        <p:txBody>
          <a:bodyPr>
            <a:normAutofit/>
          </a:bodyPr>
          <a:lstStyle/>
          <a:p>
            <a:pPr marL="0" indent="0">
              <a:buNone/>
            </a:pPr>
            <a:r>
              <a:rPr lang="en-US" dirty="0"/>
              <a:t>Internal/Employee Use Cases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School Directory</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Return to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Time Off Request</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Purchase Request</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Time Entries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Expense Submission</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Travel Request Approval</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Leave of Absence Request</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Security Badge Request</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Request Parking Space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Consumables Request</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Certificate Management</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Endorsement Management</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Inventory Software Used in the Classroom</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Accounting Journal Entry</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Media Relations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Content Placeholder 3">
            <a:extLst>
              <a:ext uri="{FF2B5EF4-FFF2-40B4-BE49-F238E27FC236}">
                <a16:creationId xmlns:a16="http://schemas.microsoft.com/office/drawing/2014/main" id="{71A92EC3-AB1B-4D15-B6DA-F8F4E6687C56}"/>
              </a:ext>
            </a:extLst>
          </p:cNvPr>
          <p:cNvSpPr>
            <a:spLocks noGrp="1"/>
          </p:cNvSpPr>
          <p:nvPr>
            <p:ph sz="half" idx="2"/>
          </p:nvPr>
        </p:nvSpPr>
        <p:spPr>
          <a:xfrm>
            <a:off x="6096000" y="1222940"/>
            <a:ext cx="5181600" cy="4682316"/>
          </a:xfrm>
        </p:spPr>
        <p:txBody>
          <a:bodyPr>
            <a:normAutofit/>
          </a:bodyPr>
          <a:lstStyle/>
          <a:p>
            <a:pPr marL="0" indent="0">
              <a:buNone/>
            </a:pPr>
            <a:r>
              <a:rPr lang="en-US" dirty="0"/>
              <a:t>Student Use Cases</a:t>
            </a:r>
          </a:p>
          <a:p>
            <a:pPr lvl="1"/>
            <a:r>
              <a:rPr lang="en-US" sz="1800" dirty="0"/>
              <a:t>School Directory</a:t>
            </a:r>
          </a:p>
          <a:p>
            <a:pPr lvl="1"/>
            <a:r>
              <a:rPr lang="en-US" sz="1800" dirty="0"/>
              <a:t>Return to School</a:t>
            </a:r>
          </a:p>
          <a:p>
            <a:pPr lvl="1"/>
            <a:r>
              <a:rPr lang="en-US" sz="1800" dirty="0"/>
              <a:t>Change of course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Scholarships and Scholarship Applications</a:t>
            </a:r>
          </a:p>
          <a:p>
            <a:pPr lvl="1"/>
            <a:r>
              <a:rPr lang="en-US" sz="1800" dirty="0">
                <a:latin typeface="Calibri" panose="020F0502020204030204" pitchFamily="34" charset="0"/>
                <a:cs typeface="Times New Roman" panose="02020603050405020304" pitchFamily="18" charset="0"/>
              </a:rPr>
              <a:t>Internship and Internship Applications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Capturing student being tardy</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Student Gami</a:t>
            </a:r>
            <a:r>
              <a:rPr lang="en-US" sz="1800" dirty="0">
                <a:latin typeface="Calibri" panose="020F0502020204030204" pitchFamily="34" charset="0"/>
                <a:ea typeface="Calibri" panose="020F0502020204030204" pitchFamily="34" charset="0"/>
                <a:cs typeface="Times New Roman" panose="02020603050405020304" pitchFamily="18" charset="0"/>
              </a:rPr>
              <a:t>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latin typeface="Calibri" panose="020F0502020204030204" pitchFamily="34" charset="0"/>
                <a:ea typeface="Calibri" panose="020F0502020204030204" pitchFamily="34" charset="0"/>
                <a:cs typeface="Times New Roman" panose="02020603050405020304" pitchFamily="18" charset="0"/>
              </a:rPr>
              <a:t>B</a:t>
            </a:r>
            <a:r>
              <a:rPr lang="en-US" sz="1800" dirty="0">
                <a:effectLst/>
                <a:latin typeface="Calibri" panose="020F0502020204030204" pitchFamily="34" charset="0"/>
                <a:ea typeface="Calibri" panose="020F0502020204030204" pitchFamily="34" charset="0"/>
                <a:cs typeface="Times New Roman" panose="02020603050405020304" pitchFamily="18" charset="0"/>
              </a:rPr>
              <a:t>ehavior Reward Solution for K-12 students</a:t>
            </a: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latin typeface="Calibri" panose="020F0502020204030204" pitchFamily="34" charset="0"/>
              <a:cs typeface="Times New Roman" panose="02020603050405020304" pitchFamily="18" charset="0"/>
            </a:endParaRPr>
          </a:p>
          <a:p>
            <a:pPr lvl="1"/>
            <a:endParaRPr lang="en-US" sz="1800" dirty="0">
              <a:latin typeface="Calibri" panose="020F0502020204030204" pitchFamily="34" charset="0"/>
              <a:cs typeface="Times New Roman" panose="02020603050405020304" pitchFamily="18" charset="0"/>
            </a:endParaRPr>
          </a:p>
          <a:p>
            <a:pPr lvl="1"/>
            <a:endParaRPr lang="en-US" dirty="0"/>
          </a:p>
          <a:p>
            <a:pPr lvl="1"/>
            <a:endParaRPr lang="en-US" dirty="0"/>
          </a:p>
        </p:txBody>
      </p:sp>
    </p:spTree>
    <p:extLst>
      <p:ext uri="{BB962C8B-B14F-4D97-AF65-F5344CB8AC3E}">
        <p14:creationId xmlns:p14="http://schemas.microsoft.com/office/powerpoint/2010/main" val="18825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186CD-DA6A-4ED4-8757-D6EA8DA928BD}"/>
              </a:ext>
            </a:extLst>
          </p:cNvPr>
          <p:cNvSpPr>
            <a:spLocks noGrp="1"/>
          </p:cNvSpPr>
          <p:nvPr>
            <p:ph type="title"/>
          </p:nvPr>
        </p:nvSpPr>
        <p:spPr/>
        <p:txBody>
          <a:bodyPr/>
          <a:lstStyle/>
          <a:p>
            <a:r>
              <a:rPr lang="en-US" dirty="0"/>
              <a:t>Education Build Examples</a:t>
            </a:r>
          </a:p>
        </p:txBody>
      </p:sp>
      <p:sp>
        <p:nvSpPr>
          <p:cNvPr id="5" name="Content Placeholder 4">
            <a:extLst>
              <a:ext uri="{FF2B5EF4-FFF2-40B4-BE49-F238E27FC236}">
                <a16:creationId xmlns:a16="http://schemas.microsoft.com/office/drawing/2014/main" id="{C00124F6-A9FF-4D54-8D67-9B3B26EE27F5}"/>
              </a:ext>
            </a:extLst>
          </p:cNvPr>
          <p:cNvSpPr>
            <a:spLocks noGrp="1"/>
          </p:cNvSpPr>
          <p:nvPr>
            <p:ph sz="half" idx="1"/>
          </p:nvPr>
        </p:nvSpPr>
        <p:spPr/>
        <p:txBody>
          <a:bodyPr>
            <a:normAutofit fontScale="70000" lnSpcReduction="20000"/>
          </a:bodyPr>
          <a:lstStyle/>
          <a:p>
            <a:r>
              <a:rPr lang="en-US" dirty="0"/>
              <a:t>Student</a:t>
            </a:r>
          </a:p>
          <a:p>
            <a:pPr lvl="1"/>
            <a:r>
              <a:rPr lang="en-US" dirty="0"/>
              <a:t>Recruitment </a:t>
            </a:r>
          </a:p>
          <a:p>
            <a:pPr lvl="1"/>
            <a:r>
              <a:rPr lang="en-US" dirty="0"/>
              <a:t>Enrollment</a:t>
            </a:r>
          </a:p>
          <a:p>
            <a:pPr lvl="1"/>
            <a:r>
              <a:rPr lang="en-US" dirty="0"/>
              <a:t>Student Success</a:t>
            </a:r>
          </a:p>
          <a:p>
            <a:pPr lvl="1"/>
            <a:r>
              <a:rPr lang="en-US" dirty="0"/>
              <a:t>Career Services</a:t>
            </a:r>
          </a:p>
          <a:p>
            <a:pPr lvl="1"/>
            <a:r>
              <a:rPr lang="en-US" dirty="0"/>
              <a:t>Student Portal </a:t>
            </a:r>
          </a:p>
          <a:p>
            <a:r>
              <a:rPr lang="en-US" dirty="0"/>
              <a:t>Parent Portal Experience</a:t>
            </a:r>
          </a:p>
          <a:p>
            <a:pPr lvl="1"/>
            <a:r>
              <a:rPr lang="en-US" dirty="0"/>
              <a:t>Case Management</a:t>
            </a:r>
          </a:p>
          <a:p>
            <a:pPr lvl="1"/>
            <a:r>
              <a:rPr lang="en-US" dirty="0"/>
              <a:t>KB Consumption</a:t>
            </a:r>
          </a:p>
          <a:p>
            <a:pPr lvl="1"/>
            <a:r>
              <a:rPr lang="en-US" dirty="0"/>
              <a:t>Review child profile</a:t>
            </a:r>
          </a:p>
          <a:p>
            <a:r>
              <a:rPr lang="en-US" dirty="0"/>
              <a:t>Marketing </a:t>
            </a:r>
          </a:p>
          <a:p>
            <a:pPr lvl="1"/>
            <a:r>
              <a:rPr lang="en-US" dirty="0"/>
              <a:t>Mass Email Communication</a:t>
            </a:r>
          </a:p>
          <a:p>
            <a:pPr lvl="1"/>
            <a:r>
              <a:rPr lang="en-US" dirty="0"/>
              <a:t>Event Management</a:t>
            </a:r>
          </a:p>
          <a:p>
            <a:endParaRPr lang="en-US" dirty="0"/>
          </a:p>
        </p:txBody>
      </p:sp>
      <p:sp>
        <p:nvSpPr>
          <p:cNvPr id="6" name="Content Placeholder 5">
            <a:extLst>
              <a:ext uri="{FF2B5EF4-FFF2-40B4-BE49-F238E27FC236}">
                <a16:creationId xmlns:a16="http://schemas.microsoft.com/office/drawing/2014/main" id="{FC4B5812-31EF-48C7-90F6-93526E127237}"/>
              </a:ext>
            </a:extLst>
          </p:cNvPr>
          <p:cNvSpPr>
            <a:spLocks noGrp="1"/>
          </p:cNvSpPr>
          <p:nvPr>
            <p:ph sz="half" idx="2"/>
          </p:nvPr>
        </p:nvSpPr>
        <p:spPr/>
        <p:txBody>
          <a:bodyPr>
            <a:normAutofit fontScale="70000" lnSpcReduction="20000"/>
          </a:bodyPr>
          <a:lstStyle/>
          <a:p>
            <a:r>
              <a:rPr lang="en-US" dirty="0"/>
              <a:t>Employee Portal</a:t>
            </a:r>
          </a:p>
          <a:p>
            <a:pPr lvl="1"/>
            <a:r>
              <a:rPr lang="en-US" dirty="0"/>
              <a:t>Case Management</a:t>
            </a:r>
          </a:p>
          <a:p>
            <a:pPr lvl="1"/>
            <a:r>
              <a:rPr lang="en-US" dirty="0"/>
              <a:t>Teaching Certificate Management</a:t>
            </a:r>
          </a:p>
          <a:p>
            <a:pPr lvl="1"/>
            <a:r>
              <a:rPr lang="en-US" dirty="0"/>
              <a:t>Endorsement Management</a:t>
            </a:r>
          </a:p>
          <a:p>
            <a:pPr lvl="1"/>
            <a:r>
              <a:rPr lang="en-US" dirty="0"/>
              <a:t>Time Off Requests</a:t>
            </a:r>
          </a:p>
          <a:p>
            <a:pPr lvl="1"/>
            <a:r>
              <a:rPr lang="en-US" dirty="0"/>
              <a:t>Employee Requests</a:t>
            </a:r>
          </a:p>
          <a:p>
            <a:r>
              <a:rPr lang="en-US" dirty="0"/>
              <a:t>Business Partner Management</a:t>
            </a:r>
          </a:p>
          <a:p>
            <a:pPr lvl="1"/>
            <a:r>
              <a:rPr lang="en-US" dirty="0"/>
              <a:t>Volunteer/Guest Lecture</a:t>
            </a:r>
          </a:p>
          <a:p>
            <a:pPr lvl="1"/>
            <a:r>
              <a:rPr lang="en-US" dirty="0"/>
              <a:t>Internships</a:t>
            </a:r>
          </a:p>
          <a:p>
            <a:pPr lvl="1"/>
            <a:r>
              <a:rPr lang="en-US" dirty="0"/>
              <a:t>Scholarships</a:t>
            </a:r>
          </a:p>
          <a:p>
            <a:pPr lvl="1"/>
            <a:r>
              <a:rPr lang="en-US" dirty="0"/>
              <a:t>Donations</a:t>
            </a:r>
          </a:p>
          <a:p>
            <a:pPr lvl="1"/>
            <a:r>
              <a:rPr lang="en-US" dirty="0"/>
              <a:t>Sponsorship Opportunities</a:t>
            </a:r>
          </a:p>
          <a:p>
            <a:pPr lvl="1"/>
            <a:r>
              <a:rPr lang="en-US" dirty="0"/>
              <a:t>Sell Professional Services including Training</a:t>
            </a:r>
          </a:p>
          <a:p>
            <a:pPr lvl="1"/>
            <a:r>
              <a:rPr lang="en-US" dirty="0"/>
              <a:t>Lease space for meetings and events</a:t>
            </a:r>
          </a:p>
          <a:p>
            <a:pPr lvl="1"/>
            <a:r>
              <a:rPr lang="en-US" dirty="0"/>
              <a:t>Club/Org Participation</a:t>
            </a:r>
          </a:p>
          <a:p>
            <a:pPr lvl="1"/>
            <a:r>
              <a:rPr lang="en-US" dirty="0"/>
              <a:t>Business Partner Portal</a:t>
            </a:r>
          </a:p>
        </p:txBody>
      </p:sp>
    </p:spTree>
    <p:extLst>
      <p:ext uri="{BB962C8B-B14F-4D97-AF65-F5344CB8AC3E}">
        <p14:creationId xmlns:p14="http://schemas.microsoft.com/office/powerpoint/2010/main" val="123000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77D-14D2-45A2-B015-BC769FBF7025}"/>
              </a:ext>
            </a:extLst>
          </p:cNvPr>
          <p:cNvSpPr>
            <a:spLocks noGrp="1"/>
          </p:cNvSpPr>
          <p:nvPr>
            <p:ph type="title"/>
          </p:nvPr>
        </p:nvSpPr>
        <p:spPr>
          <a:xfrm>
            <a:off x="585216" y="2869609"/>
            <a:ext cx="9144000" cy="664797"/>
          </a:xfrm>
        </p:spPr>
        <p:txBody>
          <a:bodyPr/>
          <a:lstStyle/>
          <a:p>
            <a:r>
              <a:rPr lang="en-US" sz="4800" dirty="0">
                <a:cs typeface="Segoe UI"/>
              </a:rPr>
              <a:t>Power Platform Application Examples</a:t>
            </a:r>
            <a:endParaRPr lang="en-US" sz="4800" dirty="0"/>
          </a:p>
        </p:txBody>
      </p:sp>
    </p:spTree>
    <p:extLst>
      <p:ext uri="{BB962C8B-B14F-4D97-AF65-F5344CB8AC3E}">
        <p14:creationId xmlns:p14="http://schemas.microsoft.com/office/powerpoint/2010/main" val="119222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F46F7-BF6B-43D7-B221-B1934F6CB995}"/>
              </a:ext>
            </a:extLst>
          </p:cNvPr>
          <p:cNvSpPr>
            <a:spLocks noGrp="1"/>
          </p:cNvSpPr>
          <p:nvPr>
            <p:ph type="title"/>
          </p:nvPr>
        </p:nvSpPr>
        <p:spPr/>
        <p:txBody>
          <a:bodyPr/>
          <a:lstStyle/>
          <a:p>
            <a:r>
              <a:rPr lang="en-US" dirty="0"/>
              <a:t>Mazik Back to School Solution</a:t>
            </a:r>
          </a:p>
        </p:txBody>
      </p:sp>
      <p:sp>
        <p:nvSpPr>
          <p:cNvPr id="4" name="Content Placeholder 3">
            <a:extLst>
              <a:ext uri="{FF2B5EF4-FFF2-40B4-BE49-F238E27FC236}">
                <a16:creationId xmlns:a16="http://schemas.microsoft.com/office/drawing/2014/main" id="{D02C7A4B-B5B3-477B-B72D-DF3F6B3524A9}"/>
              </a:ext>
            </a:extLst>
          </p:cNvPr>
          <p:cNvSpPr>
            <a:spLocks noGrp="1"/>
          </p:cNvSpPr>
          <p:nvPr>
            <p:ph idx="1"/>
          </p:nvPr>
        </p:nvSpPr>
        <p:spPr>
          <a:xfrm>
            <a:off x="189807" y="6164320"/>
            <a:ext cx="8172797" cy="1155873"/>
          </a:xfrm>
        </p:spPr>
        <p:txBody>
          <a:bodyPr/>
          <a:lstStyle/>
          <a:p>
            <a:pPr marL="0" indent="0">
              <a:buNone/>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https://www.mazikglobal.com/creating-campus-confidence-in-the-time-of-covid-19/</a:t>
            </a: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3" descr="Graphical user interface, application&#10;&#10;Description automatically generated">
            <a:extLst>
              <a:ext uri="{FF2B5EF4-FFF2-40B4-BE49-F238E27FC236}">
                <a16:creationId xmlns:a16="http://schemas.microsoft.com/office/drawing/2014/main" id="{BD366E1F-1F9A-42F0-80E2-6618DBFE52CB}"/>
              </a:ext>
            </a:extLst>
          </p:cNvPr>
          <p:cNvPicPr>
            <a:picLocks/>
          </p:cNvPicPr>
          <p:nvPr/>
        </p:nvPicPr>
        <p:blipFill>
          <a:blip r:embed="rId3"/>
          <a:stretch>
            <a:fillRect/>
          </a:stretch>
        </p:blipFill>
        <p:spPr>
          <a:xfrm>
            <a:off x="189807" y="1562794"/>
            <a:ext cx="7198822" cy="4250574"/>
          </a:xfrm>
          <a:prstGeom prst="rect">
            <a:avLst/>
          </a:prstGeom>
        </p:spPr>
      </p:pic>
      <p:sp>
        <p:nvSpPr>
          <p:cNvPr id="2" name="TextBox 1">
            <a:extLst>
              <a:ext uri="{FF2B5EF4-FFF2-40B4-BE49-F238E27FC236}">
                <a16:creationId xmlns:a16="http://schemas.microsoft.com/office/drawing/2014/main" id="{259A21CF-6FFA-4DF4-8C83-1DE92DF256AF}"/>
              </a:ext>
            </a:extLst>
          </p:cNvPr>
          <p:cNvSpPr txBox="1"/>
          <p:nvPr/>
        </p:nvSpPr>
        <p:spPr>
          <a:xfrm>
            <a:off x="7680960" y="1562794"/>
            <a:ext cx="4366954" cy="3416320"/>
          </a:xfrm>
          <a:prstGeom prst="rect">
            <a:avLst/>
          </a:prstGeom>
          <a:noFill/>
        </p:spPr>
        <p:txBody>
          <a:bodyPr wrap="square" rtlCol="0">
            <a:spAutoFit/>
          </a:bodyPr>
          <a:lstStyle/>
          <a:p>
            <a:pPr algn="l" fontAlgn="base"/>
            <a:r>
              <a:rPr lang="en-US" b="1" i="0" dirty="0">
                <a:solidFill>
                  <a:srgbClr val="242429"/>
                </a:solidFill>
                <a:effectLst/>
                <a:latin typeface="Noto Sans"/>
              </a:rPr>
              <a:t>A return to campus solution that's safer, well-managed, and creates confidence for everyone.</a:t>
            </a:r>
          </a:p>
          <a:p>
            <a:pPr algn="l" fontAlgn="base"/>
            <a:endParaRPr lang="en-US" b="1" i="0" dirty="0">
              <a:solidFill>
                <a:srgbClr val="242429"/>
              </a:solidFill>
              <a:effectLst/>
              <a:latin typeface="Noto Sans"/>
            </a:endParaRPr>
          </a:p>
          <a:p>
            <a:pPr algn="l" fontAlgn="base"/>
            <a:r>
              <a:rPr lang="en-US" b="0" i="0" dirty="0">
                <a:solidFill>
                  <a:srgbClr val="242429"/>
                </a:solidFill>
                <a:effectLst/>
                <a:latin typeface="inherit"/>
              </a:rPr>
              <a:t>Mazik Global’s Back-to-School solution offers secure symptom and risk tracking, case management, and workflows that give administrators </a:t>
            </a:r>
            <a:r>
              <a:rPr lang="en-US" b="1" i="0" dirty="0">
                <a:solidFill>
                  <a:srgbClr val="242429"/>
                </a:solidFill>
                <a:effectLst/>
                <a:latin typeface="Noto Sans"/>
              </a:rPr>
              <a:t>real-time visibility</a:t>
            </a:r>
            <a:r>
              <a:rPr lang="en-US" b="0" i="0" dirty="0">
                <a:solidFill>
                  <a:srgbClr val="242429"/>
                </a:solidFill>
                <a:effectLst/>
                <a:latin typeface="inherit"/>
              </a:rPr>
              <a:t> into who’s healthy enough to rejoin and remain on campus, empowering you to make decisions faster, keep staff and students safer, and ensure your school year remains on track.</a:t>
            </a:r>
          </a:p>
        </p:txBody>
      </p:sp>
    </p:spTree>
    <p:extLst>
      <p:ext uri="{BB962C8B-B14F-4D97-AF65-F5344CB8AC3E}">
        <p14:creationId xmlns:p14="http://schemas.microsoft.com/office/powerpoint/2010/main" val="403434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67F9-D427-4C4F-A400-1BEE0B7320F6}"/>
              </a:ext>
            </a:extLst>
          </p:cNvPr>
          <p:cNvSpPr>
            <a:spLocks noGrp="1"/>
          </p:cNvSpPr>
          <p:nvPr>
            <p:ph type="title"/>
          </p:nvPr>
        </p:nvSpPr>
        <p:spPr/>
        <p:txBody>
          <a:bodyPr>
            <a:normAutofit/>
          </a:bodyPr>
          <a:lstStyle/>
          <a:p>
            <a:r>
              <a:rPr lang="en-US" sz="3600" dirty="0"/>
              <a:t>Always-On Enterprise Customer Service with Dynamics</a:t>
            </a:r>
          </a:p>
        </p:txBody>
      </p:sp>
      <p:sp>
        <p:nvSpPr>
          <p:cNvPr id="3" name="Content Placeholder 2">
            <a:extLst>
              <a:ext uri="{FF2B5EF4-FFF2-40B4-BE49-F238E27FC236}">
                <a16:creationId xmlns:a16="http://schemas.microsoft.com/office/drawing/2014/main" id="{48D3D35C-0A71-48D0-BE07-7E3AE257A9A9}"/>
              </a:ext>
            </a:extLst>
          </p:cNvPr>
          <p:cNvSpPr>
            <a:spLocks noGrp="1"/>
          </p:cNvSpPr>
          <p:nvPr>
            <p:ph idx="1"/>
          </p:nvPr>
        </p:nvSpPr>
        <p:spPr>
          <a:xfrm>
            <a:off x="838200" y="1690688"/>
            <a:ext cx="10515600" cy="4935624"/>
          </a:xfrm>
        </p:spPr>
        <p:txBody>
          <a:bodyPr>
            <a:normAutofit/>
          </a:bodyPr>
          <a:lstStyle/>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kern="1200" dirty="0">
                <a:solidFill>
                  <a:srgbClr val="212529"/>
                </a:solidFill>
                <a:effectLst/>
                <a:latin typeface="Segoe UI Bold" panose="020B0802040204020203" pitchFamily="34" charset="0"/>
                <a:ea typeface="Times New Roman" panose="02020603050405020304" pitchFamily="18" charset="0"/>
                <a:cs typeface="Times New Roman" panose="02020603050405020304" pitchFamily="18" charset="0"/>
              </a:rPr>
              <a:t>Enable 24/7 support</a:t>
            </a:r>
            <a:r>
              <a:rPr lang="en-US" sz="2400" kern="12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with self-service portals and chatbots to meet any volume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kern="1200" dirty="0">
                <a:solidFill>
                  <a:srgbClr val="212529"/>
                </a:solidFill>
                <a:effectLst/>
                <a:latin typeface="Segoe UI Bold" panose="020B0802040204020203" pitchFamily="34" charset="0"/>
                <a:ea typeface="Times New Roman" panose="02020603050405020304" pitchFamily="18" charset="0"/>
                <a:cs typeface="Times New Roman" panose="02020603050405020304" pitchFamily="18" charset="0"/>
              </a:rPr>
              <a:t>Personalize</a:t>
            </a:r>
            <a:r>
              <a:rPr lang="en-US" sz="2400" kern="12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2400" b="1" kern="12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customer conversations</a:t>
            </a:r>
            <a:r>
              <a:rPr lang="en-US" sz="2400" kern="12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with student/employee/parent/business partner profiles and interaction data consolidated within a single form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kern="1200" dirty="0">
                <a:solidFill>
                  <a:srgbClr val="212529"/>
                </a:solidFill>
                <a:effectLst/>
                <a:latin typeface="Segoe UI Bold" panose="020B0802040204020203" pitchFamily="34" charset="0"/>
                <a:ea typeface="Times New Roman" panose="02020603050405020304" pitchFamily="18" charset="0"/>
                <a:cs typeface="Times New Roman" panose="02020603050405020304" pitchFamily="18" charset="0"/>
              </a:rPr>
              <a:t>Improve customer engagement</a:t>
            </a:r>
            <a:r>
              <a:rPr lang="en-US" sz="2400" kern="12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by tracking customer feedback and sentiment with surveys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kern="1200" dirty="0">
                <a:solidFill>
                  <a:srgbClr val="212529"/>
                </a:solidFill>
                <a:effectLst/>
                <a:latin typeface="Segoe UI Bold" panose="020B0802040204020203" pitchFamily="34" charset="0"/>
                <a:ea typeface="Times New Roman" panose="02020603050405020304" pitchFamily="18" charset="0"/>
                <a:cs typeface="Times New Roman" panose="02020603050405020304" pitchFamily="18" charset="0"/>
              </a:rPr>
              <a:t>Provide support staff with a 360-degree view</a:t>
            </a:r>
            <a:r>
              <a:rPr lang="en-US" sz="2400" kern="12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of related records necessary to support all personas and processes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kern="1200" dirty="0">
                <a:solidFill>
                  <a:srgbClr val="212529"/>
                </a:solidFill>
                <a:effectLst/>
                <a:latin typeface="Segoe UI Bold" panose="020B0802040204020203" pitchFamily="34" charset="0"/>
                <a:ea typeface="Times New Roman" panose="02020603050405020304" pitchFamily="18" charset="0"/>
                <a:cs typeface="Times New Roman" panose="02020603050405020304" pitchFamily="18" charset="0"/>
              </a:rPr>
              <a:t>Scale to support more </a:t>
            </a:r>
            <a:r>
              <a:rPr lang="en-US" sz="2400" b="1" kern="1200" dirty="0">
                <a:solidFill>
                  <a:srgbClr val="212529"/>
                </a:solidFill>
                <a:effectLst/>
                <a:latin typeface="Segoe UI Bold" panose="020B0802040204020203" pitchFamily="34" charset="0"/>
                <a:ea typeface="Times New Roman" panose="02020603050405020304" pitchFamily="18" charset="0"/>
                <a:cs typeface="Times New Roman" panose="02020603050405020304" pitchFamily="18" charset="0"/>
              </a:rPr>
              <a:t>with the same resources </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kern="1200" dirty="0">
                <a:solidFill>
                  <a:srgbClr val="212529"/>
                </a:solidFill>
                <a:effectLst/>
                <a:latin typeface="Segoe UI Bold" panose="020B0802040204020203" pitchFamily="34" charset="0"/>
                <a:ea typeface="Times New Roman" panose="02020603050405020304" pitchFamily="18" charset="0"/>
                <a:cs typeface="Times New Roman" panose="02020603050405020304" pitchFamily="18" charset="0"/>
              </a:rPr>
              <a:t>Create virtual interactions</a:t>
            </a:r>
            <a:r>
              <a:rPr lang="en-US" sz="2400" kern="12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that go beyond live chat with screen share and file share to assist customers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400" kern="1200" dirty="0">
                <a:solidFill>
                  <a:srgbClr val="212529"/>
                </a:solidFill>
                <a:effectLst/>
                <a:latin typeface="Segoe UI Bold" panose="020B0802040204020203" pitchFamily="34" charset="0"/>
                <a:ea typeface="Times New Roman" panose="02020603050405020304" pitchFamily="18" charset="0"/>
                <a:cs typeface="Times New Roman" panose="02020603050405020304" pitchFamily="18" charset="0"/>
              </a:rPr>
              <a:t>Maximize engagement</a:t>
            </a:r>
            <a:r>
              <a:rPr lang="en-US" sz="2400" kern="1200" dirty="0">
                <a:solidFill>
                  <a:srgbClr val="212529"/>
                </a:solidFill>
                <a:effectLst/>
                <a:latin typeface="Segoe UI" panose="020B0502040204020203" pitchFamily="34" charset="0"/>
                <a:ea typeface="Times New Roman" panose="02020603050405020304" pitchFamily="18" charset="0"/>
                <a:cs typeface="Times New Roman" panose="02020603050405020304" pitchFamily="18" charset="0"/>
              </a:rPr>
              <a:t> by focusing on the customer, not the technology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60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F230610-5144-4E65-A58A-E42AF984041F}"/>
              </a:ext>
            </a:extLst>
          </p:cNvPr>
          <p:cNvSpPr>
            <a:spLocks noGrp="1"/>
          </p:cNvSpPr>
          <p:nvPr>
            <p:ph type="title"/>
          </p:nvPr>
        </p:nvSpPr>
        <p:spPr>
          <a:xfrm>
            <a:off x="588263" y="457200"/>
            <a:ext cx="11018520" cy="553998"/>
          </a:xfrm>
        </p:spPr>
        <p:txBody>
          <a:bodyPr>
            <a:normAutofit fontScale="90000"/>
          </a:bodyPr>
          <a:lstStyle/>
          <a:p>
            <a:r>
              <a:rPr lang="en-US" dirty="0"/>
              <a:t>Feature summary</a:t>
            </a:r>
          </a:p>
        </p:txBody>
      </p:sp>
      <p:sp>
        <p:nvSpPr>
          <p:cNvPr id="11" name="Text Placeholder 10">
            <a:extLst>
              <a:ext uri="{FF2B5EF4-FFF2-40B4-BE49-F238E27FC236}">
                <a16:creationId xmlns:a16="http://schemas.microsoft.com/office/drawing/2014/main" id="{4EF78CEC-FA6F-48A2-AC47-CA3C87173BE9}"/>
              </a:ext>
            </a:extLst>
          </p:cNvPr>
          <p:cNvSpPr>
            <a:spLocks noGrp="1"/>
          </p:cNvSpPr>
          <p:nvPr>
            <p:ph type="body" sz="quarter" idx="18"/>
          </p:nvPr>
        </p:nvSpPr>
        <p:spPr>
          <a:xfrm>
            <a:off x="1066390" y="1100935"/>
            <a:ext cx="7190198" cy="307777"/>
          </a:xfrm>
        </p:spPr>
        <p:txBody>
          <a:bodyPr>
            <a:normAutofit fontScale="92500" lnSpcReduction="20000"/>
          </a:bodyPr>
          <a:lstStyle/>
          <a:p>
            <a:r>
              <a:rPr lang="en-US" dirty="0">
                <a:gradFill flip="none" rotWithShape="1">
                  <a:gsLst>
                    <a:gs pos="82000">
                      <a:srgbClr val="D59DFF"/>
                    </a:gs>
                    <a:gs pos="0">
                      <a:srgbClr val="D59DFF"/>
                    </a:gs>
                  </a:gsLst>
                  <a:lin ang="2700000" scaled="1"/>
                  <a:tileRect/>
                </a:gradFill>
              </a:rPr>
              <a:t>Dynamics 365 Customer Service</a:t>
            </a:r>
          </a:p>
        </p:txBody>
      </p:sp>
      <p:pic>
        <p:nvPicPr>
          <p:cNvPr id="18" name="Picture Placeholder 17">
            <a:extLst>
              <a:ext uri="{FF2B5EF4-FFF2-40B4-BE49-F238E27FC236}">
                <a16:creationId xmlns:a16="http://schemas.microsoft.com/office/drawing/2014/main" id="{1C52FA61-9215-4D6B-A956-C8B811BA253C}"/>
              </a:ext>
              <a:ext uri="{C183D7F6-B498-43B3-948B-1728B52AA6E4}">
                <adec:decorative xmlns:adec="http://schemas.microsoft.com/office/drawing/2017/decorative" val="1"/>
              </a:ext>
            </a:extLst>
          </p:cNvPr>
          <p:cNvPicPr>
            <a:picLocks noGrp="1" noChangeAspect="1"/>
          </p:cNvPicPr>
          <p:nvPr>
            <p:ph type="pic" sz="quarter" idx="17"/>
          </p:nvPr>
        </p:nvPicPr>
        <p:blipFill>
          <a:blip r:embed="rId3"/>
          <a:srcRect t="192" b="192"/>
          <a:stretch>
            <a:fillRect/>
          </a:stretch>
        </p:blipFill>
        <p:spPr/>
      </p:pic>
      <p:pic>
        <p:nvPicPr>
          <p:cNvPr id="3" name="Picture 2">
            <a:extLst>
              <a:ext uri="{FF2B5EF4-FFF2-40B4-BE49-F238E27FC236}">
                <a16:creationId xmlns:a16="http://schemas.microsoft.com/office/drawing/2014/main" id="{41205C5B-1B16-45B5-A719-43FF99B6DA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8263" y="1067369"/>
            <a:ext cx="374905" cy="374905"/>
          </a:xfrm>
          <a:prstGeom prst="rect">
            <a:avLst/>
          </a:prstGeom>
        </p:spPr>
      </p:pic>
      <p:sp>
        <p:nvSpPr>
          <p:cNvPr id="25" name="Rectangle 24">
            <a:extLst>
              <a:ext uri="{FF2B5EF4-FFF2-40B4-BE49-F238E27FC236}">
                <a16:creationId xmlns:a16="http://schemas.microsoft.com/office/drawing/2014/main" id="{EFEA0159-19F0-4098-8971-163A553BF1C3}"/>
              </a:ext>
              <a:ext uri="{C183D7F6-B498-43B3-948B-1728B52AA6E4}">
                <adec:decorative xmlns:adec="http://schemas.microsoft.com/office/drawing/2017/decorative" val="1"/>
              </a:ext>
            </a:extLst>
          </p:cNvPr>
          <p:cNvSpPr/>
          <p:nvPr/>
        </p:nvSpPr>
        <p:spPr bwMode="auto">
          <a:xfrm>
            <a:off x="1" y="1736027"/>
            <a:ext cx="12192000" cy="53884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75105" tIns="89642"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endParaRPr kumimoji="0" lang="en-US" sz="1078" b="1" i="0" u="none" strike="noStrike" kern="1200" cap="none" spc="0" normalizeH="0" baseline="0" noProof="0" dirty="0">
              <a:ln>
                <a:noFill/>
              </a:ln>
              <a:solidFill>
                <a:srgbClr val="A677D9"/>
              </a:solidFill>
              <a:effectLst/>
              <a:uLnTx/>
              <a:uFillTx/>
              <a:latin typeface="Segoe UI"/>
              <a:ea typeface="Segoe UI" pitchFamily="34" charset="0"/>
              <a:cs typeface="Segoe UI" pitchFamily="34" charset="0"/>
            </a:endParaRPr>
          </a:p>
        </p:txBody>
      </p:sp>
      <p:sp>
        <p:nvSpPr>
          <p:cNvPr id="38" name="TextBox 37">
            <a:extLst>
              <a:ext uri="{FF2B5EF4-FFF2-40B4-BE49-F238E27FC236}">
                <a16:creationId xmlns:a16="http://schemas.microsoft.com/office/drawing/2014/main" id="{AA731B37-8828-406F-A453-DAA1CBA2D02D}"/>
              </a:ext>
            </a:extLst>
          </p:cNvPr>
          <p:cNvSpPr txBox="1"/>
          <p:nvPr/>
        </p:nvSpPr>
        <p:spPr>
          <a:xfrm>
            <a:off x="2505212" y="1892820"/>
            <a:ext cx="1618225" cy="307777"/>
          </a:xfrm>
          <a:prstGeom prst="rect">
            <a:avLst/>
          </a:prstGeom>
        </p:spPr>
        <p:txBody>
          <a:bodyPr wrap="square" lIns="0" tIns="45720" rIns="91440" bIns="45720" anchor="t">
            <a:spAutoFit/>
          </a:bodyPr>
          <a:lstStyle>
            <a:defPPr>
              <a:defRPr lang="en-US"/>
            </a:defPPr>
            <a:lvl1pPr defTabSz="914367">
              <a:defRPr sz="1400" b="1">
                <a:gradFill>
                  <a:gsLst>
                    <a:gs pos="2917">
                      <a:srgbClr val="FFFFFF"/>
                    </a:gs>
                    <a:gs pos="100000">
                      <a:srgbClr val="FFFFFF"/>
                    </a:gs>
                  </a:gsLst>
                  <a:lin ang="5400000" scaled="0"/>
                </a:gradFill>
                <a:latin typeface="Segoe UI Semibold"/>
                <a:cs typeface="Segoe UI Semibold"/>
              </a:defRPr>
            </a:lvl1pPr>
          </a:lstStyle>
          <a:p>
            <a:r>
              <a:rPr lang="en-US" dirty="0">
                <a:gradFill>
                  <a:gsLst>
                    <a:gs pos="2917">
                      <a:schemeClr val="accent3"/>
                    </a:gs>
                    <a:gs pos="100000">
                      <a:schemeClr val="accent3"/>
                    </a:gs>
                  </a:gsLst>
                  <a:lin ang="5400000" scaled="0"/>
                </a:gradFill>
              </a:rPr>
              <a:t>Agent productivity</a:t>
            </a:r>
          </a:p>
        </p:txBody>
      </p:sp>
      <p:sp>
        <p:nvSpPr>
          <p:cNvPr id="27" name="Rectangle 26">
            <a:extLst>
              <a:ext uri="{FF2B5EF4-FFF2-40B4-BE49-F238E27FC236}">
                <a16:creationId xmlns:a16="http://schemas.microsoft.com/office/drawing/2014/main" id="{8BD259E2-A58A-4393-8D71-E8BE0730753D}"/>
              </a:ext>
            </a:extLst>
          </p:cNvPr>
          <p:cNvSpPr/>
          <p:nvPr/>
        </p:nvSpPr>
        <p:spPr>
          <a:xfrm>
            <a:off x="9046231" y="1882657"/>
            <a:ext cx="2370285" cy="307777"/>
          </a:xfrm>
          <a:prstGeom prst="rect">
            <a:avLst/>
          </a:prstGeom>
        </p:spPr>
        <p:txBody>
          <a:bodyPr wrap="square" lIns="0" tIns="45720" rIns="91440" bIns="45720" anchor="t">
            <a:spAutoFit/>
          </a:bodyPr>
          <a:lstStyle/>
          <a:p>
            <a:pPr>
              <a:defRPr/>
            </a:pPr>
            <a:r>
              <a:rPr lang="en-US" sz="1400" b="1" dirty="0">
                <a:solidFill>
                  <a:schemeClr val="accent3">
                    <a:lumMod val="75000"/>
                  </a:schemeClr>
                </a:solidFill>
                <a:latin typeface="Segoe UI Semibold"/>
                <a:cs typeface="Segoe UI Semibold"/>
              </a:rPr>
              <a:t>Omnichannel engagement</a:t>
            </a:r>
          </a:p>
        </p:txBody>
      </p:sp>
      <p:sp>
        <p:nvSpPr>
          <p:cNvPr id="33" name="Rectangle 32">
            <a:extLst>
              <a:ext uri="{FF2B5EF4-FFF2-40B4-BE49-F238E27FC236}">
                <a16:creationId xmlns:a16="http://schemas.microsoft.com/office/drawing/2014/main" id="{251B3BB4-A4E6-4BCA-9C11-8D3887F770F6}"/>
              </a:ext>
            </a:extLst>
          </p:cNvPr>
          <p:cNvSpPr/>
          <p:nvPr/>
        </p:nvSpPr>
        <p:spPr>
          <a:xfrm>
            <a:off x="4619631" y="1892819"/>
            <a:ext cx="2061206" cy="307777"/>
          </a:xfrm>
          <a:prstGeom prst="rect">
            <a:avLst/>
          </a:prstGeom>
        </p:spPr>
        <p:txBody>
          <a:bodyPr wrap="square" lIns="0" tIns="45720" rIns="91440" bIns="45720" anchor="t">
            <a:spAutoFit/>
          </a:bodyPr>
          <a:lstStyle/>
          <a:p>
            <a:pPr algn="ctr"/>
            <a:r>
              <a:rPr lang="en-US" sz="1400" b="1" dirty="0">
                <a:solidFill>
                  <a:schemeClr val="accent3">
                    <a:lumMod val="75000"/>
                  </a:schemeClr>
                </a:solidFill>
                <a:latin typeface="Segoe UI Semibold"/>
                <a:cs typeface="Segoe UI Semibold"/>
              </a:rPr>
              <a:t>AI &amp;  insights </a:t>
            </a:r>
          </a:p>
        </p:txBody>
      </p:sp>
      <p:pic>
        <p:nvPicPr>
          <p:cNvPr id="42" name="Picture 41">
            <a:extLst>
              <a:ext uri="{FF2B5EF4-FFF2-40B4-BE49-F238E27FC236}">
                <a16:creationId xmlns:a16="http://schemas.microsoft.com/office/drawing/2014/main" id="{4EDE61A2-260A-4C2D-8791-834A593C8EFA}"/>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27462" r="34737" b="45338"/>
          <a:stretch/>
        </p:blipFill>
        <p:spPr>
          <a:xfrm>
            <a:off x="9588416" y="4989443"/>
            <a:ext cx="2603584" cy="1865379"/>
          </a:xfrm>
          <a:prstGeom prst="rect">
            <a:avLst/>
          </a:prstGeom>
        </p:spPr>
      </p:pic>
      <p:sp>
        <p:nvSpPr>
          <p:cNvPr id="4" name="Rectangle 3">
            <a:extLst>
              <a:ext uri="{FF2B5EF4-FFF2-40B4-BE49-F238E27FC236}">
                <a16:creationId xmlns:a16="http://schemas.microsoft.com/office/drawing/2014/main" id="{14456A22-5F77-4FA9-9C67-FCF24E0A10AE}"/>
              </a:ext>
            </a:extLst>
          </p:cNvPr>
          <p:cNvSpPr/>
          <p:nvPr/>
        </p:nvSpPr>
        <p:spPr>
          <a:xfrm>
            <a:off x="555137" y="1887209"/>
            <a:ext cx="1746738" cy="307777"/>
          </a:xfrm>
          <a:prstGeom prst="rect">
            <a:avLst/>
          </a:prstGeom>
        </p:spPr>
        <p:txBody>
          <a:bodyPr wrap="square" lIns="0" tIns="45720" rIns="91440" bIns="45720" anchor="t">
            <a:spAutoFit/>
          </a:bodyPr>
          <a:lstStyle/>
          <a:p>
            <a:pPr algn="ctr"/>
            <a:r>
              <a:rPr lang="en-US" sz="1400" b="1" dirty="0">
                <a:gradFill>
                  <a:gsLst>
                    <a:gs pos="2917">
                      <a:schemeClr val="accent3"/>
                    </a:gs>
                    <a:gs pos="100000">
                      <a:schemeClr val="accent3"/>
                    </a:gs>
                  </a:gsLst>
                  <a:lin ang="5400000" scaled="0"/>
                </a:gradFill>
                <a:latin typeface="Segoe UI Semibold"/>
                <a:cs typeface="Segoe UI Semibold"/>
              </a:rPr>
              <a:t>Self-service</a:t>
            </a:r>
          </a:p>
        </p:txBody>
      </p:sp>
      <p:sp>
        <p:nvSpPr>
          <p:cNvPr id="6" name="Rectangle 5">
            <a:extLst>
              <a:ext uri="{FF2B5EF4-FFF2-40B4-BE49-F238E27FC236}">
                <a16:creationId xmlns:a16="http://schemas.microsoft.com/office/drawing/2014/main" id="{51DD2AB5-2CD9-49A9-A313-524F07876CF9}"/>
              </a:ext>
            </a:extLst>
          </p:cNvPr>
          <p:cNvSpPr/>
          <p:nvPr/>
        </p:nvSpPr>
        <p:spPr>
          <a:xfrm>
            <a:off x="6730532" y="1882657"/>
            <a:ext cx="2061206" cy="307777"/>
          </a:xfrm>
          <a:prstGeom prst="rect">
            <a:avLst/>
          </a:prstGeom>
        </p:spPr>
        <p:txBody>
          <a:bodyPr wrap="square" lIns="0" tIns="45720" rIns="91440" bIns="45720" anchor="t">
            <a:spAutoFit/>
          </a:bodyPr>
          <a:lstStyle/>
          <a:p>
            <a:pPr algn="ctr"/>
            <a:r>
              <a:rPr lang="en-US" sz="1400" b="1" dirty="0">
                <a:solidFill>
                  <a:schemeClr val="accent3">
                    <a:lumMod val="75000"/>
                  </a:schemeClr>
                </a:solidFill>
                <a:latin typeface="Segoe UI Semibold"/>
                <a:cs typeface="Segoe UI Semibold"/>
              </a:rPr>
              <a:t>Proactive service</a:t>
            </a:r>
          </a:p>
        </p:txBody>
      </p:sp>
      <p:sp>
        <p:nvSpPr>
          <p:cNvPr id="9" name="Rectangle 1">
            <a:extLst>
              <a:ext uri="{FF2B5EF4-FFF2-40B4-BE49-F238E27FC236}">
                <a16:creationId xmlns:a16="http://schemas.microsoft.com/office/drawing/2014/main" id="{DAF2840F-B137-4672-9B1F-0492850553BF}"/>
              </a:ext>
            </a:extLst>
          </p:cNvPr>
          <p:cNvSpPr>
            <a:spLocks noChangeArrowheads="1"/>
          </p:cNvSpPr>
          <p:nvPr/>
        </p:nvSpPr>
        <p:spPr bwMode="auto">
          <a:xfrm>
            <a:off x="-5045657" y="13201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1C52DCB9-5EBA-4DF9-B515-A3B6B33A2D4F}"/>
              </a:ext>
            </a:extLst>
          </p:cNvPr>
          <p:cNvSpPr>
            <a:spLocks noChangeArrowheads="1"/>
          </p:cNvSpPr>
          <p:nvPr/>
        </p:nvSpPr>
        <p:spPr bwMode="auto">
          <a:xfrm>
            <a:off x="-5027229" y="1450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1849CDD6-C556-46F8-AD39-AF0F937512BB}"/>
              </a:ext>
            </a:extLst>
          </p:cNvPr>
          <p:cNvGraphicFramePr/>
          <p:nvPr/>
        </p:nvGraphicFramePr>
        <p:xfrm>
          <a:off x="775715" y="2363171"/>
          <a:ext cx="1263438" cy="1612900"/>
        </p:xfrm>
        <a:graphic>
          <a:graphicData uri="http://schemas.openxmlformats.org/drawingml/2006/table">
            <a:tbl>
              <a:tblPr/>
              <a:tblGrid>
                <a:gridCol w="1263438">
                  <a:extLst>
                    <a:ext uri="{9D8B030D-6E8A-4147-A177-3AD203B41FA5}">
                      <a16:colId xmlns:a16="http://schemas.microsoft.com/office/drawing/2014/main" val="908799275"/>
                    </a:ext>
                  </a:extLst>
                </a:gridCol>
              </a:tblGrid>
              <a:tr h="544354">
                <a:tc>
                  <a:txBody>
                    <a:bodyPr/>
                    <a:lstStyle/>
                    <a:p>
                      <a:pPr algn="ctr" fontAlgn="base">
                        <a:spcBef>
                          <a:spcPts val="0"/>
                        </a:spcBef>
                        <a:spcAft>
                          <a:spcPts val="0"/>
                        </a:spcAft>
                      </a:pPr>
                      <a:r>
                        <a:rPr lang="en-US" sz="1200" b="0" i="0" u="none" strike="noStrike" dirty="0">
                          <a:solidFill>
                            <a:srgbClr val="3C3C41"/>
                          </a:solidFill>
                          <a:effectLst/>
                          <a:latin typeface="Arial" panose="020B0604020202020204" pitchFamily="34" charset="0"/>
                        </a:rPr>
                        <a:t>Knowledge articles</a:t>
                      </a:r>
                      <a:r>
                        <a:rPr lang="en-US" sz="1200" b="1" i="0" u="none" strike="noStrike" dirty="0">
                          <a:solidFill>
                            <a:srgbClr val="FFFFFF"/>
                          </a:solidFill>
                          <a:effectLst/>
                          <a:latin typeface="Arial" panose="020B0604020202020204" pitchFamily="34" charset="0"/>
                        </a:rPr>
                        <a:t>​</a:t>
                      </a:r>
                      <a:endParaRPr lang="en-US" sz="1200" b="0" i="0" u="none" strike="noStrike" dirty="0">
                        <a:effectLst/>
                        <a:latin typeface="Arial" panose="020B0604020202020204" pitchFamily="34" charset="0"/>
                      </a:endParaRPr>
                    </a:p>
                  </a:txBody>
                  <a:tcPr marL="64516" marR="64516" marT="32258" marB="32258" anchor="ctr">
                    <a:lnL>
                      <a:noFill/>
                    </a:lnL>
                    <a:lnR>
                      <a:noFill/>
                    </a:lnR>
                    <a:lnT>
                      <a:noFill/>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3847937"/>
                  </a:ext>
                </a:extLst>
              </a:tr>
              <a:tr h="490590">
                <a:tc>
                  <a:txBody>
                    <a:bodyPr/>
                    <a:lstStyle/>
                    <a:p>
                      <a:pPr algn="ctr" fontAlgn="base">
                        <a:spcBef>
                          <a:spcPts val="0"/>
                        </a:spcBef>
                        <a:spcAft>
                          <a:spcPts val="0"/>
                        </a:spcAft>
                      </a:pPr>
                      <a:r>
                        <a:rPr lang="en-US" sz="1200" b="0" i="0" u="none" strike="noStrike" dirty="0">
                          <a:solidFill>
                            <a:srgbClr val="3C3C41"/>
                          </a:solidFill>
                          <a:effectLst/>
                          <a:latin typeface="Segoe UI" panose="020B0502040204020203" pitchFamily="34" charset="0"/>
                        </a:rPr>
                        <a:t>Virtual agents​</a:t>
                      </a:r>
                      <a:endParaRPr lang="en-US" sz="1200" b="0" i="0" u="none" strike="noStrike" dirty="0">
                        <a:effectLst/>
                        <a:latin typeface="Arial" panose="020B0604020202020204" pitchFamily="34" charset="0"/>
                      </a:endParaRPr>
                    </a:p>
                  </a:txBody>
                  <a:tcPr marL="64516" marR="64516" marT="32258" marB="32258"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055700656"/>
                  </a:ext>
                </a:extLst>
              </a:tr>
              <a:tr h="577956">
                <a:tc>
                  <a:txBody>
                    <a:bodyPr/>
                    <a:lstStyle/>
                    <a:p>
                      <a:pPr algn="ctr" fontAlgn="base">
                        <a:spcBef>
                          <a:spcPts val="0"/>
                        </a:spcBef>
                        <a:spcAft>
                          <a:spcPts val="0"/>
                        </a:spcAft>
                      </a:pPr>
                      <a:r>
                        <a:rPr lang="en-US" sz="1200" b="0" i="0" u="none" strike="noStrike" dirty="0">
                          <a:solidFill>
                            <a:srgbClr val="3C3C41"/>
                          </a:solidFill>
                          <a:effectLst/>
                          <a:latin typeface="Arial" panose="020B0604020202020204" pitchFamily="34" charset="0"/>
                        </a:rPr>
                        <a:t>Portals​</a:t>
                      </a:r>
                      <a:endParaRPr lang="en-US" sz="1200" b="0" i="0" u="none" strike="noStrike" dirty="0">
                        <a:effectLst/>
                        <a:latin typeface="Arial" panose="020B0604020202020204" pitchFamily="34" charset="0"/>
                      </a:endParaRPr>
                    </a:p>
                  </a:txBody>
                  <a:tcPr marL="64516" marR="64516" marT="32258" marB="32258" anchor="ctr">
                    <a:lnL>
                      <a:noFill/>
                    </a:lnL>
                    <a:lnR>
                      <a:noFill/>
                    </a:lnR>
                    <a:lnT w="11430" cap="flat" cmpd="sng" algn="ctr">
                      <a:solidFill>
                        <a:srgbClr val="EBEBEB"/>
                      </a:solidFill>
                      <a:prstDash val="solid"/>
                      <a:round/>
                      <a:headEnd type="none" w="med" len="med"/>
                      <a:tailEnd type="none" w="med" len="med"/>
                    </a:lnT>
                    <a:lnB>
                      <a:noFill/>
                    </a:lnB>
                  </a:tcPr>
                </a:tc>
                <a:extLst>
                  <a:ext uri="{0D108BD9-81ED-4DB2-BD59-A6C34878D82A}">
                    <a16:rowId xmlns:a16="http://schemas.microsoft.com/office/drawing/2014/main" val="671097515"/>
                  </a:ext>
                </a:extLst>
              </a:tr>
            </a:tbl>
          </a:graphicData>
        </a:graphic>
      </p:graphicFrame>
      <p:sp>
        <p:nvSpPr>
          <p:cNvPr id="7" name="Rectangle 1">
            <a:extLst>
              <a:ext uri="{FF2B5EF4-FFF2-40B4-BE49-F238E27FC236}">
                <a16:creationId xmlns:a16="http://schemas.microsoft.com/office/drawing/2014/main" id="{4E68D3AE-7543-4336-9186-10A58824407C}"/>
              </a:ext>
            </a:extLst>
          </p:cNvPr>
          <p:cNvSpPr>
            <a:spLocks noChangeArrowheads="1"/>
          </p:cNvSpPr>
          <p:nvPr/>
        </p:nvSpPr>
        <p:spPr bwMode="auto">
          <a:xfrm>
            <a:off x="-2951922" y="14364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7C2E9E6D-05CF-4FF9-8C07-F6D5000A3019}"/>
              </a:ext>
            </a:extLst>
          </p:cNvPr>
          <p:cNvGraphicFramePr/>
          <p:nvPr/>
        </p:nvGraphicFramePr>
        <p:xfrm>
          <a:off x="2656515" y="2363171"/>
          <a:ext cx="1435985" cy="3918357"/>
        </p:xfrm>
        <a:graphic>
          <a:graphicData uri="http://schemas.openxmlformats.org/drawingml/2006/table">
            <a:tbl>
              <a:tblPr/>
              <a:tblGrid>
                <a:gridCol w="1435985">
                  <a:extLst>
                    <a:ext uri="{9D8B030D-6E8A-4147-A177-3AD203B41FA5}">
                      <a16:colId xmlns:a16="http://schemas.microsoft.com/office/drawing/2014/main" val="4274363953"/>
                    </a:ext>
                  </a:extLst>
                </a:gridCol>
              </a:tblGrid>
              <a:tr h="563913">
                <a:tc>
                  <a:txBody>
                    <a:bodyPr/>
                    <a:lstStyle/>
                    <a:p>
                      <a:pPr algn="ctr" fontAlgn="base">
                        <a:spcBef>
                          <a:spcPts val="0"/>
                        </a:spcBef>
                        <a:spcAft>
                          <a:spcPts val="0"/>
                        </a:spcAft>
                      </a:pPr>
                      <a:r>
                        <a:rPr lang="en-US" sz="1200" b="0" i="0" u="none" strike="noStrike" dirty="0">
                          <a:solidFill>
                            <a:srgbClr val="3C3C41"/>
                          </a:solidFill>
                          <a:effectLst/>
                          <a:latin typeface="+mn-lt"/>
                        </a:rPr>
                        <a:t>Relevance Search for Knowledge Base</a:t>
                      </a:r>
                      <a:r>
                        <a:rPr lang="en-US" sz="1200" b="1" i="0" u="none" strike="noStrike" dirty="0">
                          <a:solidFill>
                            <a:srgbClr val="FFFFFF"/>
                          </a:solidFill>
                          <a:effectLst/>
                          <a:latin typeface="+mn-lt"/>
                        </a:rPr>
                        <a:t>​</a:t>
                      </a:r>
                      <a:endParaRPr lang="en-US" sz="1200" b="0" i="0" u="none" strike="noStrike" dirty="0">
                        <a:effectLst/>
                        <a:latin typeface="+mn-lt"/>
                      </a:endParaRPr>
                    </a:p>
                  </a:txBody>
                  <a:tcPr marL="38138" marR="38138" marT="19069" marB="19069" anchor="ctr">
                    <a:lnL>
                      <a:noFill/>
                    </a:lnL>
                    <a:lnR>
                      <a:noFill/>
                    </a:lnR>
                    <a:lnT>
                      <a:noFill/>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329774626"/>
                  </a:ext>
                </a:extLst>
              </a:tr>
              <a:tr h="563913">
                <a:tc>
                  <a:txBody>
                    <a:bodyPr/>
                    <a:lstStyle/>
                    <a:p>
                      <a:pPr algn="ctr" fontAlgn="base">
                        <a:spcBef>
                          <a:spcPts val="0"/>
                        </a:spcBef>
                        <a:spcAft>
                          <a:spcPts val="0"/>
                        </a:spcAft>
                      </a:pPr>
                      <a:r>
                        <a:rPr lang="en-US" sz="1200" b="0" i="0" u="none" strike="noStrike" dirty="0">
                          <a:solidFill>
                            <a:srgbClr val="3C3C41"/>
                          </a:solidFill>
                          <a:effectLst/>
                          <a:latin typeface="+mn-lt"/>
                        </a:rPr>
                        <a:t>SLAs and Entitlements​</a:t>
                      </a:r>
                      <a:endParaRPr lang="en-US" sz="1200" b="0" i="0" u="none" strike="noStrike" dirty="0">
                        <a:effectLst/>
                        <a:latin typeface="+mn-lt"/>
                      </a:endParaRPr>
                    </a:p>
                  </a:txBody>
                  <a:tcPr marL="38138" marR="38138" marT="19069" marB="19069"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884370138"/>
                  </a:ext>
                </a:extLst>
              </a:tr>
              <a:tr h="819246">
                <a:tc>
                  <a:txBody>
                    <a:bodyPr/>
                    <a:lstStyle/>
                    <a:p>
                      <a:pPr algn="ctr" fontAlgn="base">
                        <a:spcBef>
                          <a:spcPts val="0"/>
                        </a:spcBef>
                        <a:spcAft>
                          <a:spcPts val="0"/>
                        </a:spcAft>
                      </a:pPr>
                      <a:r>
                        <a:rPr lang="en-US" sz="1200" b="0" i="0" u="none" strike="noStrike" dirty="0">
                          <a:solidFill>
                            <a:srgbClr val="3C3C41"/>
                          </a:solidFill>
                          <a:effectLst/>
                          <a:latin typeface="+mn-lt"/>
                        </a:rPr>
                        <a:t>Smart assist agent recommendations​</a:t>
                      </a:r>
                      <a:endParaRPr lang="en-US" sz="1200" b="0" i="0" u="none" strike="noStrike" dirty="0">
                        <a:effectLst/>
                        <a:latin typeface="+mn-lt"/>
                      </a:endParaRPr>
                    </a:p>
                  </a:txBody>
                  <a:tcPr marL="38138" marR="38138" marT="19069" marB="19069"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560689825"/>
                  </a:ext>
                </a:extLst>
              </a:tr>
              <a:tr h="819246">
                <a:tc>
                  <a:txBody>
                    <a:bodyPr/>
                    <a:lstStyle/>
                    <a:p>
                      <a:pPr algn="ctr" fontAlgn="base">
                        <a:spcBef>
                          <a:spcPts val="0"/>
                        </a:spcBef>
                        <a:spcAft>
                          <a:spcPts val="0"/>
                        </a:spcAft>
                      </a:pPr>
                      <a:r>
                        <a:rPr lang="en-US" sz="1200" b="0" i="0" u="none" strike="noStrike" dirty="0">
                          <a:solidFill>
                            <a:srgbClr val="3C3C41"/>
                          </a:solidFill>
                          <a:effectLst/>
                          <a:latin typeface="+mn-lt"/>
                        </a:rPr>
                        <a:t>Agent guidance using scripts and macros​</a:t>
                      </a:r>
                      <a:endParaRPr lang="en-US" sz="1200" b="0" i="0" u="none" strike="noStrike" dirty="0">
                        <a:effectLst/>
                        <a:latin typeface="+mn-lt"/>
                      </a:endParaRPr>
                    </a:p>
                  </a:txBody>
                  <a:tcPr marL="38138" marR="38138" marT="19069" marB="19069"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761622436"/>
                  </a:ext>
                </a:extLst>
              </a:tr>
              <a:tr h="819246">
                <a:tc>
                  <a:txBody>
                    <a:bodyPr/>
                    <a:lstStyle/>
                    <a:p>
                      <a:pPr algn="ctr" fontAlgn="base">
                        <a:spcBef>
                          <a:spcPts val="0"/>
                        </a:spcBef>
                        <a:spcAft>
                          <a:spcPts val="0"/>
                        </a:spcAft>
                      </a:pPr>
                      <a:r>
                        <a:rPr lang="en-US" sz="1200" b="0" i="0" u="none" strike="noStrike" dirty="0">
                          <a:solidFill>
                            <a:srgbClr val="3C3C41"/>
                          </a:solidFill>
                          <a:effectLst/>
                          <a:latin typeface="+mn-lt"/>
                        </a:rPr>
                        <a:t>Insights into customer self-service efforts​</a:t>
                      </a:r>
                      <a:endParaRPr lang="en-US" sz="1200" b="0" i="0" u="none" strike="noStrike" dirty="0">
                        <a:effectLst/>
                        <a:latin typeface="+mn-lt"/>
                      </a:endParaRPr>
                    </a:p>
                  </a:txBody>
                  <a:tcPr marL="38138" marR="38138" marT="19069" marB="19069"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99900727"/>
                  </a:ext>
                </a:extLst>
              </a:tr>
              <a:tr h="332793">
                <a:tc>
                  <a:txBody>
                    <a:bodyPr/>
                    <a:lstStyle/>
                    <a:p>
                      <a:pPr algn="ctr" fontAlgn="base">
                        <a:spcBef>
                          <a:spcPts val="0"/>
                        </a:spcBef>
                        <a:spcAft>
                          <a:spcPts val="0"/>
                        </a:spcAft>
                      </a:pPr>
                      <a:r>
                        <a:rPr lang="en-US" sz="1200" b="0" i="0" u="none" strike="noStrike" dirty="0">
                          <a:solidFill>
                            <a:srgbClr val="3C3C41"/>
                          </a:solidFill>
                          <a:effectLst/>
                          <a:latin typeface="+mn-lt"/>
                        </a:rPr>
                        <a:t>Work scheduling ​</a:t>
                      </a:r>
                      <a:endParaRPr lang="en-US" sz="1200" b="0" i="0" u="none" strike="noStrike" dirty="0">
                        <a:effectLst/>
                        <a:latin typeface="+mn-lt"/>
                      </a:endParaRPr>
                    </a:p>
                  </a:txBody>
                  <a:tcPr marL="38138" marR="38138" marT="19069" marB="19069" anchor="ctr">
                    <a:lnL>
                      <a:noFill/>
                    </a:lnL>
                    <a:lnR>
                      <a:noFill/>
                    </a:lnR>
                    <a:lnT w="11430" cap="flat" cmpd="sng" algn="ctr">
                      <a:solidFill>
                        <a:srgbClr val="EBEBEB"/>
                      </a:solidFill>
                      <a:prstDash val="solid"/>
                      <a:round/>
                      <a:headEnd type="none" w="med" len="med"/>
                      <a:tailEnd type="none" w="med" len="med"/>
                    </a:lnT>
                    <a:lnB>
                      <a:noFill/>
                    </a:lnB>
                  </a:tcPr>
                </a:tc>
                <a:extLst>
                  <a:ext uri="{0D108BD9-81ED-4DB2-BD59-A6C34878D82A}">
                    <a16:rowId xmlns:a16="http://schemas.microsoft.com/office/drawing/2014/main" val="958935382"/>
                  </a:ext>
                </a:extLst>
              </a:tr>
            </a:tbl>
          </a:graphicData>
        </a:graphic>
      </p:graphicFrame>
      <p:sp>
        <p:nvSpPr>
          <p:cNvPr id="10" name="Rectangle 1">
            <a:extLst>
              <a:ext uri="{FF2B5EF4-FFF2-40B4-BE49-F238E27FC236}">
                <a16:creationId xmlns:a16="http://schemas.microsoft.com/office/drawing/2014/main" id="{5DAA7DF5-7989-41A6-8AEA-DE6682B7EBE7}"/>
              </a:ext>
            </a:extLst>
          </p:cNvPr>
          <p:cNvSpPr>
            <a:spLocks noChangeArrowheads="1"/>
          </p:cNvSpPr>
          <p:nvPr/>
        </p:nvSpPr>
        <p:spPr bwMode="auto">
          <a:xfrm>
            <a:off x="-692712" y="1177904"/>
            <a:ext cx="193990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p:txBody>
      </p:sp>
      <p:graphicFrame>
        <p:nvGraphicFramePr>
          <p:cNvPr id="15" name="Table 14">
            <a:extLst>
              <a:ext uri="{FF2B5EF4-FFF2-40B4-BE49-F238E27FC236}">
                <a16:creationId xmlns:a16="http://schemas.microsoft.com/office/drawing/2014/main" id="{F3567E49-82D4-48E3-847A-FC174B3C0E0D}"/>
              </a:ext>
            </a:extLst>
          </p:cNvPr>
          <p:cNvGraphicFramePr/>
          <p:nvPr/>
        </p:nvGraphicFramePr>
        <p:xfrm>
          <a:off x="4818726" y="2410522"/>
          <a:ext cx="1663016" cy="4099610"/>
        </p:xfrm>
        <a:graphic>
          <a:graphicData uri="http://schemas.openxmlformats.org/drawingml/2006/table">
            <a:tbl>
              <a:tblPr/>
              <a:tblGrid>
                <a:gridCol w="1663016">
                  <a:extLst>
                    <a:ext uri="{9D8B030D-6E8A-4147-A177-3AD203B41FA5}">
                      <a16:colId xmlns:a16="http://schemas.microsoft.com/office/drawing/2014/main" val="2487049786"/>
                    </a:ext>
                  </a:extLst>
                </a:gridCol>
              </a:tblGrid>
              <a:tr h="550024">
                <a:tc>
                  <a:txBody>
                    <a:bodyPr/>
                    <a:lstStyle/>
                    <a:p>
                      <a:pPr algn="ctr" fontAlgn="base">
                        <a:spcBef>
                          <a:spcPts val="0"/>
                        </a:spcBef>
                        <a:spcAft>
                          <a:spcPts val="0"/>
                        </a:spcAft>
                      </a:pPr>
                      <a:r>
                        <a:rPr lang="en-US" sz="1200" b="0" i="0" u="none" strike="noStrike" dirty="0">
                          <a:solidFill>
                            <a:srgbClr val="3C3C41"/>
                          </a:solidFill>
                          <a:effectLst/>
                          <a:latin typeface="+mn-lt"/>
                        </a:rPr>
                        <a:t>360-degree customer view</a:t>
                      </a:r>
                      <a:r>
                        <a:rPr lang="en-US" sz="1200" b="1" i="0" u="none" strike="noStrike" dirty="0">
                          <a:solidFill>
                            <a:srgbClr val="FFFFFF"/>
                          </a:solidFill>
                          <a:effectLst/>
                          <a:latin typeface="+mn-lt"/>
                        </a:rPr>
                        <a:t>​</a:t>
                      </a:r>
                      <a:endParaRPr lang="en-US" sz="1200" b="0" i="0" u="none" strike="noStrike" dirty="0">
                        <a:effectLst/>
                        <a:latin typeface="+mn-lt"/>
                      </a:endParaRPr>
                    </a:p>
                  </a:txBody>
                  <a:tcPr marL="37491" marR="37491" marT="18746" marB="18746" anchor="ctr">
                    <a:lnL>
                      <a:noFill/>
                    </a:lnL>
                    <a:lnR>
                      <a:noFill/>
                    </a:lnR>
                    <a:lnT>
                      <a:noFill/>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946706250"/>
                  </a:ext>
                </a:extLst>
              </a:tr>
              <a:tr h="550024">
                <a:tc>
                  <a:txBody>
                    <a:bodyPr/>
                    <a:lstStyle/>
                    <a:p>
                      <a:pPr algn="ctr" fontAlgn="base">
                        <a:spcBef>
                          <a:spcPts val="0"/>
                        </a:spcBef>
                        <a:spcAft>
                          <a:spcPts val="0"/>
                        </a:spcAft>
                      </a:pPr>
                      <a:r>
                        <a:rPr lang="en-US" sz="1200" b="0" i="0" u="none" strike="noStrike" dirty="0">
                          <a:solidFill>
                            <a:srgbClr val="3C3C41"/>
                          </a:solidFill>
                          <a:effectLst/>
                          <a:latin typeface="+mn-lt"/>
                        </a:rPr>
                        <a:t>Performance &amp; trends across channels​</a:t>
                      </a:r>
                      <a:endParaRPr lang="en-US" sz="1200" b="0" i="0" u="none" strike="noStrike" dirty="0">
                        <a:effectLst/>
                        <a:latin typeface="+mn-lt"/>
                      </a:endParaRPr>
                    </a:p>
                  </a:txBody>
                  <a:tcPr marL="37491" marR="37491" marT="18746" marB="18746"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654960488"/>
                  </a:ext>
                </a:extLst>
              </a:tr>
              <a:tr h="550024">
                <a:tc>
                  <a:txBody>
                    <a:bodyPr/>
                    <a:lstStyle/>
                    <a:p>
                      <a:pPr algn="ctr" fontAlgn="base">
                        <a:spcBef>
                          <a:spcPts val="0"/>
                        </a:spcBef>
                        <a:spcAft>
                          <a:spcPts val="0"/>
                        </a:spcAft>
                      </a:pPr>
                      <a:r>
                        <a:rPr lang="en-US" sz="1200" b="0" i="0" u="none" strike="noStrike" dirty="0">
                          <a:solidFill>
                            <a:srgbClr val="3C3C41"/>
                          </a:solidFill>
                          <a:effectLst/>
                          <a:latin typeface="+mn-lt"/>
                        </a:rPr>
                        <a:t>Agent performance and utilization​</a:t>
                      </a:r>
                      <a:endParaRPr lang="en-US" sz="1200" b="0" i="0" u="none" strike="noStrike" dirty="0">
                        <a:effectLst/>
                        <a:latin typeface="+mn-lt"/>
                      </a:endParaRPr>
                    </a:p>
                  </a:txBody>
                  <a:tcPr marL="37491" marR="37491" marT="18746" marB="18746"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590843183"/>
                  </a:ext>
                </a:extLst>
              </a:tr>
              <a:tr h="550024">
                <a:tc>
                  <a:txBody>
                    <a:bodyPr/>
                    <a:lstStyle/>
                    <a:p>
                      <a:pPr algn="ctr" fontAlgn="base">
                        <a:spcBef>
                          <a:spcPts val="0"/>
                        </a:spcBef>
                        <a:spcAft>
                          <a:spcPts val="0"/>
                        </a:spcAft>
                      </a:pPr>
                      <a:r>
                        <a:rPr lang="en-US" sz="1200" b="0" i="0" u="none" strike="noStrike" dirty="0">
                          <a:solidFill>
                            <a:srgbClr val="3C3C41"/>
                          </a:solidFill>
                          <a:effectLst/>
                          <a:latin typeface="+mn-lt"/>
                        </a:rPr>
                        <a:t>Real-time sentiment analysis​</a:t>
                      </a:r>
                      <a:endParaRPr lang="en-US" sz="1200" b="0" i="0" u="none" strike="noStrike" dirty="0">
                        <a:effectLst/>
                        <a:latin typeface="+mn-lt"/>
                      </a:endParaRPr>
                    </a:p>
                  </a:txBody>
                  <a:tcPr marL="37491" marR="37491" marT="18746" marB="18746"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390245513"/>
                  </a:ext>
                </a:extLst>
              </a:tr>
              <a:tr h="550024">
                <a:tc>
                  <a:txBody>
                    <a:bodyPr/>
                    <a:lstStyle/>
                    <a:p>
                      <a:pPr algn="ctr" fontAlgn="base">
                        <a:spcBef>
                          <a:spcPts val="0"/>
                        </a:spcBef>
                        <a:spcAft>
                          <a:spcPts val="0"/>
                        </a:spcAft>
                      </a:pPr>
                      <a:r>
                        <a:rPr lang="en-US" sz="1200" b="0" i="0" u="none" strike="noStrike" dirty="0">
                          <a:solidFill>
                            <a:srgbClr val="3C3C41"/>
                          </a:solidFill>
                          <a:effectLst/>
                          <a:latin typeface="+mn-lt"/>
                        </a:rPr>
                        <a:t>Greater visibility ​</a:t>
                      </a:r>
                      <a:br>
                        <a:rPr lang="en-US" sz="1200" b="0" i="0" u="none" strike="noStrike" dirty="0">
                          <a:solidFill>
                            <a:srgbClr val="3C3C41"/>
                          </a:solidFill>
                          <a:effectLst/>
                          <a:latin typeface="+mn-lt"/>
                        </a:rPr>
                      </a:br>
                      <a:r>
                        <a:rPr lang="en-US" sz="1200" b="0" i="0" u="none" strike="noStrike" dirty="0">
                          <a:solidFill>
                            <a:srgbClr val="3C3C41"/>
                          </a:solidFill>
                          <a:effectLst/>
                          <a:latin typeface="+mn-lt"/>
                        </a:rPr>
                        <a:t>into insights​</a:t>
                      </a:r>
                      <a:endParaRPr lang="en-US" sz="1200" b="0" i="0" u="none" strike="noStrike" dirty="0">
                        <a:effectLst/>
                        <a:latin typeface="+mn-lt"/>
                      </a:endParaRPr>
                    </a:p>
                  </a:txBody>
                  <a:tcPr marL="37491" marR="37491" marT="18746" marB="18746"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035693524"/>
                  </a:ext>
                </a:extLst>
              </a:tr>
              <a:tr h="799466">
                <a:tc>
                  <a:txBody>
                    <a:bodyPr/>
                    <a:lstStyle/>
                    <a:p>
                      <a:pPr algn="ctr" fontAlgn="base">
                        <a:spcBef>
                          <a:spcPts val="0"/>
                        </a:spcBef>
                        <a:spcAft>
                          <a:spcPts val="0"/>
                        </a:spcAft>
                      </a:pPr>
                      <a:r>
                        <a:rPr lang="en-US" sz="1200" b="0" i="0" u="none" strike="noStrike" dirty="0">
                          <a:solidFill>
                            <a:srgbClr val="3C3C41"/>
                          </a:solidFill>
                          <a:effectLst/>
                          <a:latin typeface="+mn-lt"/>
                        </a:rPr>
                        <a:t>Measure ​</a:t>
                      </a:r>
                      <a:br>
                        <a:rPr lang="en-US" sz="1200" b="0" i="0" u="none" strike="noStrike" dirty="0">
                          <a:solidFill>
                            <a:srgbClr val="3C3C41"/>
                          </a:solidFill>
                          <a:effectLst/>
                          <a:latin typeface="+mn-lt"/>
                        </a:rPr>
                      </a:br>
                      <a:r>
                        <a:rPr lang="en-US" sz="1200" b="0" i="0" u="none" strike="noStrike" dirty="0">
                          <a:solidFill>
                            <a:srgbClr val="3C3C41"/>
                          </a:solidFill>
                          <a:effectLst/>
                          <a:latin typeface="+mn-lt"/>
                        </a:rPr>
                        <a:t>customer impact on CSAT scores​</a:t>
                      </a:r>
                      <a:endParaRPr lang="en-US" sz="1200" b="0" i="0" u="none" strike="noStrike" dirty="0">
                        <a:effectLst/>
                        <a:latin typeface="+mn-lt"/>
                      </a:endParaRPr>
                    </a:p>
                  </a:txBody>
                  <a:tcPr marL="37491" marR="37491" marT="18746" marB="18746"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874597511"/>
                  </a:ext>
                </a:extLst>
              </a:tr>
              <a:tr h="550024">
                <a:tc>
                  <a:txBody>
                    <a:bodyPr/>
                    <a:lstStyle/>
                    <a:p>
                      <a:pPr algn="ctr" fontAlgn="base">
                        <a:spcBef>
                          <a:spcPts val="0"/>
                        </a:spcBef>
                        <a:spcAft>
                          <a:spcPts val="0"/>
                        </a:spcAft>
                      </a:pPr>
                      <a:r>
                        <a:rPr lang="en-US" sz="1200" b="0" i="0" u="none" strike="noStrike" dirty="0">
                          <a:solidFill>
                            <a:srgbClr val="3C3C41"/>
                          </a:solidFill>
                          <a:effectLst/>
                          <a:latin typeface="+mn-lt"/>
                        </a:rPr>
                        <a:t>Topic clustering &amp;​</a:t>
                      </a:r>
                      <a:br>
                        <a:rPr lang="en-US" sz="1200" b="0" i="0" u="none" strike="noStrike" dirty="0">
                          <a:solidFill>
                            <a:srgbClr val="3C3C41"/>
                          </a:solidFill>
                          <a:effectLst/>
                          <a:latin typeface="+mn-lt"/>
                        </a:rPr>
                      </a:br>
                      <a:r>
                        <a:rPr lang="en-US" sz="1200" b="0" i="0" u="none" strike="noStrike" dirty="0">
                          <a:solidFill>
                            <a:srgbClr val="3C3C41"/>
                          </a:solidFill>
                          <a:effectLst/>
                          <a:latin typeface="+mn-lt"/>
                        </a:rPr>
                        <a:t>automation​</a:t>
                      </a:r>
                      <a:endParaRPr lang="en-US" sz="1200" b="0" i="0" u="none" strike="noStrike" dirty="0">
                        <a:effectLst/>
                        <a:latin typeface="+mn-lt"/>
                      </a:endParaRPr>
                    </a:p>
                  </a:txBody>
                  <a:tcPr marL="37491" marR="37491" marT="18746" marB="18746" anchor="ctr">
                    <a:lnL>
                      <a:noFill/>
                    </a:lnL>
                    <a:lnR>
                      <a:noFill/>
                    </a:lnR>
                    <a:lnT w="11430" cap="flat" cmpd="sng" algn="ctr">
                      <a:solidFill>
                        <a:srgbClr val="EBEBEB"/>
                      </a:solidFill>
                      <a:prstDash val="solid"/>
                      <a:round/>
                      <a:headEnd type="none" w="med" len="med"/>
                      <a:tailEnd type="none" w="med" len="med"/>
                    </a:lnT>
                    <a:lnB>
                      <a:noFill/>
                    </a:lnB>
                  </a:tcPr>
                </a:tc>
                <a:extLst>
                  <a:ext uri="{0D108BD9-81ED-4DB2-BD59-A6C34878D82A}">
                    <a16:rowId xmlns:a16="http://schemas.microsoft.com/office/drawing/2014/main" val="1040975396"/>
                  </a:ext>
                </a:extLst>
              </a:tr>
            </a:tbl>
          </a:graphicData>
        </a:graphic>
      </p:graphicFrame>
      <p:sp>
        <p:nvSpPr>
          <p:cNvPr id="13" name="Rectangle 1">
            <a:extLst>
              <a:ext uri="{FF2B5EF4-FFF2-40B4-BE49-F238E27FC236}">
                <a16:creationId xmlns:a16="http://schemas.microsoft.com/office/drawing/2014/main" id="{6BB51516-316A-4EE0-9745-8170758628D1}"/>
              </a:ext>
            </a:extLst>
          </p:cNvPr>
          <p:cNvSpPr>
            <a:spLocks noChangeArrowheads="1"/>
          </p:cNvSpPr>
          <p:nvPr/>
        </p:nvSpPr>
        <p:spPr bwMode="auto">
          <a:xfrm>
            <a:off x="1839859" y="14844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6A47181E-B992-46C3-A467-00579C2A9441}"/>
              </a:ext>
            </a:extLst>
          </p:cNvPr>
          <p:cNvGraphicFramePr/>
          <p:nvPr/>
        </p:nvGraphicFramePr>
        <p:xfrm>
          <a:off x="7077036" y="2461497"/>
          <a:ext cx="1316517" cy="3295566"/>
        </p:xfrm>
        <a:graphic>
          <a:graphicData uri="http://schemas.openxmlformats.org/drawingml/2006/table">
            <a:tbl>
              <a:tblPr/>
              <a:tblGrid>
                <a:gridCol w="1316517">
                  <a:extLst>
                    <a:ext uri="{9D8B030D-6E8A-4147-A177-3AD203B41FA5}">
                      <a16:colId xmlns:a16="http://schemas.microsoft.com/office/drawing/2014/main" val="4207781243"/>
                    </a:ext>
                  </a:extLst>
                </a:gridCol>
              </a:tblGrid>
              <a:tr h="427424">
                <a:tc>
                  <a:txBody>
                    <a:bodyPr/>
                    <a:lstStyle/>
                    <a:p>
                      <a:pPr algn="ctr" fontAlgn="base">
                        <a:spcBef>
                          <a:spcPts val="0"/>
                        </a:spcBef>
                        <a:spcAft>
                          <a:spcPts val="0"/>
                        </a:spcAft>
                      </a:pPr>
                      <a:r>
                        <a:rPr lang="en-US" sz="1200" b="0" i="0" u="none" strike="noStrike" dirty="0">
                          <a:solidFill>
                            <a:srgbClr val="3C3C41"/>
                          </a:solidFill>
                          <a:effectLst/>
                          <a:latin typeface="+mn-lt"/>
                        </a:rPr>
                        <a:t>Proactive chat</a:t>
                      </a:r>
                      <a:r>
                        <a:rPr lang="en-US" sz="1200" b="1" i="0" u="none" strike="noStrike" dirty="0">
                          <a:solidFill>
                            <a:srgbClr val="FFFFFF"/>
                          </a:solidFill>
                          <a:effectLst/>
                          <a:latin typeface="+mn-lt"/>
                        </a:rPr>
                        <a:t>​</a:t>
                      </a:r>
                      <a:endParaRPr lang="en-US" sz="1200" b="0" i="0" u="none" strike="noStrike" dirty="0">
                        <a:effectLst/>
                        <a:latin typeface="+mn-lt"/>
                      </a:endParaRPr>
                    </a:p>
                  </a:txBody>
                  <a:tcPr marL="38232" marR="38232" marT="19116" marB="19116" anchor="ctr">
                    <a:lnL>
                      <a:noFill/>
                    </a:lnL>
                    <a:lnR>
                      <a:noFill/>
                    </a:lnR>
                    <a:lnT>
                      <a:noFill/>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188296444"/>
                  </a:ext>
                </a:extLst>
              </a:tr>
              <a:tr h="535296">
                <a:tc>
                  <a:txBody>
                    <a:bodyPr/>
                    <a:lstStyle/>
                    <a:p>
                      <a:pPr algn="ctr" fontAlgn="base">
                        <a:spcBef>
                          <a:spcPts val="0"/>
                        </a:spcBef>
                        <a:spcAft>
                          <a:spcPts val="0"/>
                        </a:spcAft>
                      </a:pPr>
                      <a:r>
                        <a:rPr lang="en-US" sz="1200" b="0" i="0" u="none" strike="noStrike" dirty="0">
                          <a:solidFill>
                            <a:srgbClr val="3C3C41"/>
                          </a:solidFill>
                          <a:effectLst/>
                          <a:latin typeface="+mn-lt"/>
                        </a:rPr>
                        <a:t>Connected Customer Service​</a:t>
                      </a:r>
                      <a:endParaRPr lang="en-US" sz="1200" b="0" i="0" u="none" strike="noStrike" dirty="0">
                        <a:effectLst/>
                        <a:latin typeface="+mn-lt"/>
                      </a:endParaRPr>
                    </a:p>
                  </a:txBody>
                  <a:tcPr marL="38232" marR="38232" marT="19116" marB="19116"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681409010"/>
                  </a:ext>
                </a:extLst>
              </a:tr>
              <a:tr h="535296">
                <a:tc>
                  <a:txBody>
                    <a:bodyPr/>
                    <a:lstStyle/>
                    <a:p>
                      <a:pPr algn="ctr" fontAlgn="base">
                        <a:spcBef>
                          <a:spcPts val="0"/>
                        </a:spcBef>
                        <a:spcAft>
                          <a:spcPts val="0"/>
                        </a:spcAft>
                      </a:pPr>
                      <a:r>
                        <a:rPr lang="en-US" sz="1200" b="0" i="0" u="none" strike="noStrike" dirty="0">
                          <a:solidFill>
                            <a:srgbClr val="3C3C41"/>
                          </a:solidFill>
                          <a:effectLst/>
                          <a:latin typeface="+mn-lt"/>
                        </a:rPr>
                        <a:t>Proactive ​</a:t>
                      </a:r>
                      <a:br>
                        <a:rPr lang="en-US" sz="1200" b="0" i="0" u="none" strike="noStrike" dirty="0">
                          <a:solidFill>
                            <a:srgbClr val="3C3C41"/>
                          </a:solidFill>
                          <a:effectLst/>
                          <a:latin typeface="+mn-lt"/>
                        </a:rPr>
                      </a:br>
                      <a:r>
                        <a:rPr lang="en-US" sz="1200" b="0" i="0" u="none" strike="noStrike" dirty="0">
                          <a:solidFill>
                            <a:srgbClr val="3C3C41"/>
                          </a:solidFill>
                          <a:effectLst/>
                          <a:latin typeface="+mn-lt"/>
                        </a:rPr>
                        <a:t>insights​</a:t>
                      </a:r>
                      <a:endParaRPr lang="en-US" sz="1200" b="0" i="0" u="none" strike="noStrike" dirty="0">
                        <a:effectLst/>
                        <a:latin typeface="+mn-lt"/>
                      </a:endParaRPr>
                    </a:p>
                  </a:txBody>
                  <a:tcPr marL="38232" marR="38232" marT="19116" marB="19116"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298573290"/>
                  </a:ext>
                </a:extLst>
              </a:tr>
              <a:tr h="1019935">
                <a:tc>
                  <a:txBody>
                    <a:bodyPr/>
                    <a:lstStyle/>
                    <a:p>
                      <a:pPr algn="ctr" fontAlgn="base">
                        <a:spcBef>
                          <a:spcPts val="0"/>
                        </a:spcBef>
                        <a:spcAft>
                          <a:spcPts val="0"/>
                        </a:spcAft>
                      </a:pPr>
                      <a:r>
                        <a:rPr lang="en-US" sz="1200" b="0" i="0" u="none" strike="noStrike" dirty="0">
                          <a:solidFill>
                            <a:srgbClr val="3C3C41"/>
                          </a:solidFill>
                          <a:effectLst/>
                          <a:latin typeface="+mn-lt"/>
                        </a:rPr>
                        <a:t>​</a:t>
                      </a:r>
                      <a:endParaRPr lang="en-US" sz="1200" b="0" i="0" u="none" strike="noStrike" dirty="0">
                        <a:effectLst/>
                        <a:latin typeface="+mn-lt"/>
                      </a:endParaRPr>
                    </a:p>
                    <a:p>
                      <a:pPr algn="ctr" fontAlgn="base">
                        <a:spcBef>
                          <a:spcPts val="0"/>
                        </a:spcBef>
                        <a:spcAft>
                          <a:spcPts val="0"/>
                        </a:spcAft>
                      </a:pPr>
                      <a:r>
                        <a:rPr lang="en-US" sz="1200" b="0" i="0" u="none" strike="noStrike" dirty="0">
                          <a:solidFill>
                            <a:srgbClr val="3C3C41"/>
                          </a:solidFill>
                          <a:effectLst/>
                          <a:latin typeface="+mn-lt"/>
                        </a:rPr>
                        <a:t>Diagnose and ​</a:t>
                      </a:r>
                      <a:br>
                        <a:rPr lang="en-US" sz="1200" b="0" i="0" u="none" strike="noStrike" dirty="0">
                          <a:solidFill>
                            <a:srgbClr val="3C3C41"/>
                          </a:solidFill>
                          <a:effectLst/>
                          <a:latin typeface="+mn-lt"/>
                        </a:rPr>
                      </a:br>
                      <a:r>
                        <a:rPr lang="en-US" sz="1200" b="0" i="0" u="none" strike="noStrike" dirty="0">
                          <a:solidFill>
                            <a:srgbClr val="3C3C41"/>
                          </a:solidFill>
                          <a:effectLst/>
                          <a:latin typeface="+mn-lt"/>
                        </a:rPr>
                        <a:t>fix connected devices remotely​</a:t>
                      </a:r>
                      <a:endParaRPr lang="en-US" sz="1200" b="0" i="0" u="none" strike="noStrike" dirty="0">
                        <a:effectLst/>
                        <a:latin typeface="+mn-lt"/>
                      </a:endParaRPr>
                    </a:p>
                  </a:txBody>
                  <a:tcPr marL="38232" marR="38232" marT="19116" marB="19116">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234164394"/>
                  </a:ext>
                </a:extLst>
              </a:tr>
              <a:tr h="777615">
                <a:tc>
                  <a:txBody>
                    <a:bodyPr/>
                    <a:lstStyle/>
                    <a:p>
                      <a:pPr algn="ctr" fontAlgn="base">
                        <a:spcBef>
                          <a:spcPts val="0"/>
                        </a:spcBef>
                        <a:spcAft>
                          <a:spcPts val="0"/>
                        </a:spcAft>
                      </a:pPr>
                      <a:r>
                        <a:rPr lang="en-US" sz="1200" b="0" i="0" u="none" strike="noStrike" dirty="0">
                          <a:solidFill>
                            <a:srgbClr val="3C3C41"/>
                          </a:solidFill>
                          <a:effectLst/>
                          <a:latin typeface="+mn-lt"/>
                        </a:rPr>
                        <a:t>​</a:t>
                      </a:r>
                      <a:endParaRPr lang="en-US" sz="1200" b="0" i="0" u="none" strike="noStrike" dirty="0">
                        <a:effectLst/>
                        <a:latin typeface="+mn-lt"/>
                      </a:endParaRPr>
                    </a:p>
                    <a:p>
                      <a:pPr algn="ctr" fontAlgn="base">
                        <a:spcBef>
                          <a:spcPts val="0"/>
                        </a:spcBef>
                        <a:spcAft>
                          <a:spcPts val="0"/>
                        </a:spcAft>
                      </a:pPr>
                      <a:r>
                        <a:rPr lang="en-US" sz="1200" b="0" i="0" u="none" strike="noStrike" dirty="0">
                          <a:solidFill>
                            <a:srgbClr val="3C3C41"/>
                          </a:solidFill>
                          <a:effectLst/>
                          <a:latin typeface="+mn-lt"/>
                        </a:rPr>
                        <a:t>IoT alerts and ​</a:t>
                      </a:r>
                      <a:br>
                        <a:rPr lang="en-US" sz="1200" b="0" i="0" u="none" strike="noStrike" dirty="0">
                          <a:solidFill>
                            <a:srgbClr val="3C3C41"/>
                          </a:solidFill>
                          <a:effectLst/>
                          <a:latin typeface="+mn-lt"/>
                        </a:rPr>
                      </a:br>
                      <a:r>
                        <a:rPr lang="en-US" sz="1200" b="0" i="0" u="none" strike="noStrike" dirty="0">
                          <a:solidFill>
                            <a:srgbClr val="3C3C41"/>
                          </a:solidFill>
                          <a:effectLst/>
                          <a:latin typeface="+mn-lt"/>
                        </a:rPr>
                        <a:t>notifications​</a:t>
                      </a:r>
                      <a:endParaRPr lang="en-US" sz="1200" b="0" i="0" u="none" strike="noStrike" dirty="0">
                        <a:effectLst/>
                        <a:latin typeface="+mn-lt"/>
                      </a:endParaRPr>
                    </a:p>
                  </a:txBody>
                  <a:tcPr marL="38232" marR="38232" marT="19116" marB="19116">
                    <a:lnL>
                      <a:noFill/>
                    </a:lnL>
                    <a:lnR>
                      <a:noFill/>
                    </a:lnR>
                    <a:lnT w="11430" cap="flat" cmpd="sng" algn="ctr">
                      <a:solidFill>
                        <a:srgbClr val="EBEBEB"/>
                      </a:solidFill>
                      <a:prstDash val="solid"/>
                      <a:round/>
                      <a:headEnd type="none" w="med" len="med"/>
                      <a:tailEnd type="none" w="med" len="med"/>
                    </a:lnT>
                    <a:lnB>
                      <a:noFill/>
                    </a:lnB>
                  </a:tcPr>
                </a:tc>
                <a:extLst>
                  <a:ext uri="{0D108BD9-81ED-4DB2-BD59-A6C34878D82A}">
                    <a16:rowId xmlns:a16="http://schemas.microsoft.com/office/drawing/2014/main" val="3500921563"/>
                  </a:ext>
                </a:extLst>
              </a:tr>
            </a:tbl>
          </a:graphicData>
        </a:graphic>
      </p:graphicFrame>
      <p:sp>
        <p:nvSpPr>
          <p:cNvPr id="2" name="Rectangle 1">
            <a:extLst>
              <a:ext uri="{FF2B5EF4-FFF2-40B4-BE49-F238E27FC236}">
                <a16:creationId xmlns:a16="http://schemas.microsoft.com/office/drawing/2014/main" id="{3A78AA12-47DF-4CB8-9264-0BCF3DC9147A}"/>
              </a:ext>
            </a:extLst>
          </p:cNvPr>
          <p:cNvSpPr>
            <a:spLocks noChangeArrowheads="1"/>
          </p:cNvSpPr>
          <p:nvPr/>
        </p:nvSpPr>
        <p:spPr bwMode="auto">
          <a:xfrm>
            <a:off x="3993272" y="1352442"/>
            <a:ext cx="216183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9" name="Table 18">
            <a:extLst>
              <a:ext uri="{FF2B5EF4-FFF2-40B4-BE49-F238E27FC236}">
                <a16:creationId xmlns:a16="http://schemas.microsoft.com/office/drawing/2014/main" id="{3CE0986E-D66D-4892-B6F2-03681AE3FFD1}"/>
              </a:ext>
            </a:extLst>
          </p:cNvPr>
          <p:cNvGraphicFramePr/>
          <p:nvPr/>
        </p:nvGraphicFramePr>
        <p:xfrm>
          <a:off x="9240078" y="2253784"/>
          <a:ext cx="1793856" cy="4256349"/>
        </p:xfrm>
        <a:graphic>
          <a:graphicData uri="http://schemas.openxmlformats.org/drawingml/2006/table">
            <a:tbl>
              <a:tblPr/>
              <a:tblGrid>
                <a:gridCol w="1793856">
                  <a:extLst>
                    <a:ext uri="{9D8B030D-6E8A-4147-A177-3AD203B41FA5}">
                      <a16:colId xmlns:a16="http://schemas.microsoft.com/office/drawing/2014/main" val="2078207263"/>
                    </a:ext>
                  </a:extLst>
                </a:gridCol>
              </a:tblGrid>
              <a:tr h="699983">
                <a:tc>
                  <a:txBody>
                    <a:bodyPr/>
                    <a:lstStyle/>
                    <a:p>
                      <a:pPr algn="ctr" fontAlgn="base">
                        <a:spcBef>
                          <a:spcPts val="0"/>
                        </a:spcBef>
                        <a:spcAft>
                          <a:spcPts val="0"/>
                        </a:spcAft>
                      </a:pPr>
                      <a:r>
                        <a:rPr lang="en-US" sz="1200" b="0" i="0" u="none" strike="noStrike" dirty="0">
                          <a:solidFill>
                            <a:srgbClr val="3C3C41"/>
                          </a:solidFill>
                          <a:effectLst/>
                          <a:latin typeface="+mn-lt"/>
                        </a:rPr>
                        <a:t>Multisession engagement</a:t>
                      </a:r>
                      <a:r>
                        <a:rPr lang="en-US" sz="1200" b="1" i="0" u="none" strike="noStrike" dirty="0">
                          <a:solidFill>
                            <a:srgbClr val="FFFFFF"/>
                          </a:solidFill>
                          <a:effectLst/>
                          <a:latin typeface="+mn-lt"/>
                        </a:rPr>
                        <a:t>​</a:t>
                      </a:r>
                      <a:endParaRPr lang="en-US" sz="1200" b="0" i="0" u="none" strike="noStrike" dirty="0">
                        <a:effectLst/>
                        <a:latin typeface="+mn-lt"/>
                      </a:endParaRPr>
                    </a:p>
                  </a:txBody>
                  <a:tcPr marL="37913" marR="37913" marT="18957" marB="18957" anchor="ctr">
                    <a:lnL>
                      <a:noFill/>
                    </a:lnL>
                    <a:lnR>
                      <a:noFill/>
                    </a:lnR>
                    <a:lnT>
                      <a:noFill/>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299717465"/>
                  </a:ext>
                </a:extLst>
              </a:tr>
              <a:tr h="638219">
                <a:tc>
                  <a:txBody>
                    <a:bodyPr/>
                    <a:lstStyle/>
                    <a:p>
                      <a:pPr algn="ctr" fontAlgn="base">
                        <a:spcBef>
                          <a:spcPts val="0"/>
                        </a:spcBef>
                        <a:spcAft>
                          <a:spcPts val="0"/>
                        </a:spcAft>
                      </a:pPr>
                      <a:r>
                        <a:rPr lang="en-US" sz="1200" b="0" i="0" u="none" strike="noStrike" dirty="0">
                          <a:solidFill>
                            <a:srgbClr val="3C3C41"/>
                          </a:solidFill>
                          <a:effectLst/>
                          <a:latin typeface="+mn-lt"/>
                        </a:rPr>
                        <a:t>Unified routing for case and entity records​</a:t>
                      </a:r>
                      <a:endParaRPr lang="en-US" sz="1200" b="0" i="0" u="none" strike="noStrike" dirty="0">
                        <a:effectLst/>
                        <a:latin typeface="+mn-lt"/>
                      </a:endParaRPr>
                    </a:p>
                  </a:txBody>
                  <a:tcPr marL="37913" marR="37913" marT="18957" marB="18957"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944402291"/>
                  </a:ext>
                </a:extLst>
              </a:tr>
              <a:tr h="741160">
                <a:tc>
                  <a:txBody>
                    <a:bodyPr/>
                    <a:lstStyle/>
                    <a:p>
                      <a:pPr algn="ctr" fontAlgn="base">
                        <a:spcBef>
                          <a:spcPts val="0"/>
                        </a:spcBef>
                        <a:spcAft>
                          <a:spcPts val="0"/>
                        </a:spcAft>
                      </a:pPr>
                      <a:r>
                        <a:rPr lang="en-US" sz="1200" b="0" i="0" u="none" strike="noStrike" dirty="0">
                          <a:solidFill>
                            <a:srgbClr val="3C3C41"/>
                          </a:solidFill>
                          <a:effectLst/>
                          <a:latin typeface="+mn-lt"/>
                        </a:rPr>
                        <a:t>Skills-based routing for work distribution to best-fit agents​</a:t>
                      </a:r>
                      <a:endParaRPr lang="en-US" sz="1200" b="0" i="0" u="none" strike="noStrike" dirty="0">
                        <a:effectLst/>
                        <a:latin typeface="+mn-lt"/>
                      </a:endParaRPr>
                    </a:p>
                  </a:txBody>
                  <a:tcPr marL="37913" marR="37913" marT="18957" marB="18957"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172964566"/>
                  </a:ext>
                </a:extLst>
              </a:tr>
              <a:tr h="694667">
                <a:tc>
                  <a:txBody>
                    <a:bodyPr/>
                    <a:lstStyle/>
                    <a:p>
                      <a:pPr algn="ctr" fontAlgn="base">
                        <a:spcBef>
                          <a:spcPts val="0"/>
                        </a:spcBef>
                        <a:spcAft>
                          <a:spcPts val="0"/>
                        </a:spcAft>
                      </a:pPr>
                      <a:r>
                        <a:rPr lang="en-US" sz="1200" b="0" i="0" u="none" strike="noStrike" dirty="0">
                          <a:solidFill>
                            <a:srgbClr val="3C3C41"/>
                          </a:solidFill>
                          <a:effectLst/>
                          <a:latin typeface="+mn-lt"/>
                        </a:rPr>
                        <a:t>Expanded digital messaging channels​</a:t>
                      </a:r>
                      <a:endParaRPr lang="en-US" sz="1200" b="0" i="0" u="none" strike="noStrike" dirty="0">
                        <a:effectLst/>
                        <a:latin typeface="+mn-lt"/>
                      </a:endParaRPr>
                    </a:p>
                  </a:txBody>
                  <a:tcPr marL="37913" marR="37913" marT="18957" marB="18957"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452448011"/>
                  </a:ext>
                </a:extLst>
              </a:tr>
              <a:tr h="741160">
                <a:tc>
                  <a:txBody>
                    <a:bodyPr/>
                    <a:lstStyle/>
                    <a:p>
                      <a:pPr algn="ctr" fontAlgn="base">
                        <a:spcBef>
                          <a:spcPts val="0"/>
                        </a:spcBef>
                        <a:spcAft>
                          <a:spcPts val="0"/>
                        </a:spcAft>
                      </a:pPr>
                      <a:r>
                        <a:rPr lang="en-US" sz="1200" b="0" i="0" u="none" strike="noStrike" dirty="0">
                          <a:solidFill>
                            <a:srgbClr val="3C3C41"/>
                          </a:solidFill>
                          <a:effectLst/>
                          <a:latin typeface="+mn-lt"/>
                        </a:rPr>
                        <a:t>Co-browse and remote assistance integration​</a:t>
                      </a:r>
                      <a:endParaRPr lang="en-US" sz="1200" b="0" i="0" u="none" strike="noStrike" dirty="0">
                        <a:effectLst/>
                        <a:latin typeface="+mn-lt"/>
                      </a:endParaRPr>
                    </a:p>
                  </a:txBody>
                  <a:tcPr marL="37913" marR="37913" marT="18957" marB="18957" anchor="ctr">
                    <a:lnL>
                      <a:noFill/>
                    </a:lnL>
                    <a:lnR>
                      <a:noFill/>
                    </a:lnR>
                    <a:lnT w="11430" cap="flat" cmpd="sng" algn="ctr">
                      <a:solidFill>
                        <a:srgbClr val="EBEBEB"/>
                      </a:solidFill>
                      <a:prstDash val="solid"/>
                      <a:round/>
                      <a:headEnd type="none" w="med" len="med"/>
                      <a:tailEnd type="none" w="med" len="med"/>
                    </a:lnT>
                    <a:lnB w="1143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628137026"/>
                  </a:ext>
                </a:extLst>
              </a:tr>
              <a:tr h="741160">
                <a:tc>
                  <a:txBody>
                    <a:bodyPr/>
                    <a:lstStyle/>
                    <a:p>
                      <a:pPr algn="ctr" fontAlgn="base">
                        <a:spcBef>
                          <a:spcPts val="0"/>
                        </a:spcBef>
                        <a:spcAft>
                          <a:spcPts val="0"/>
                        </a:spcAft>
                      </a:pPr>
                      <a:r>
                        <a:rPr lang="en-US" sz="1200" b="0" i="0" u="none" strike="noStrike" dirty="0">
                          <a:solidFill>
                            <a:srgbClr val="3C3C41"/>
                          </a:solidFill>
                          <a:effectLst/>
                          <a:latin typeface="+mn-lt"/>
                        </a:rPr>
                        <a:t>Elevate live chat to voice or video​</a:t>
                      </a:r>
                      <a:endParaRPr lang="en-US" sz="1200" b="0" i="0" u="none" strike="noStrike" dirty="0">
                        <a:effectLst/>
                        <a:latin typeface="+mn-lt"/>
                      </a:endParaRPr>
                    </a:p>
                  </a:txBody>
                  <a:tcPr marL="37913" marR="37913" marT="18957" marB="18957" anchor="ctr">
                    <a:lnL>
                      <a:noFill/>
                    </a:lnL>
                    <a:lnR>
                      <a:noFill/>
                    </a:lnR>
                    <a:lnT w="11430" cap="flat" cmpd="sng" algn="ctr">
                      <a:solidFill>
                        <a:srgbClr val="EBEBEB"/>
                      </a:solidFill>
                      <a:prstDash val="solid"/>
                      <a:round/>
                      <a:headEnd type="none" w="med" len="med"/>
                      <a:tailEnd type="none" w="med" len="med"/>
                    </a:lnT>
                    <a:lnB>
                      <a:noFill/>
                    </a:lnB>
                  </a:tcPr>
                </a:tc>
                <a:extLst>
                  <a:ext uri="{0D108BD9-81ED-4DB2-BD59-A6C34878D82A}">
                    <a16:rowId xmlns:a16="http://schemas.microsoft.com/office/drawing/2014/main" val="2858988904"/>
                  </a:ext>
                </a:extLst>
              </a:tr>
            </a:tbl>
          </a:graphicData>
        </a:graphic>
      </p:graphicFrame>
    </p:spTree>
    <p:extLst>
      <p:ext uri="{BB962C8B-B14F-4D97-AF65-F5344CB8AC3E}">
        <p14:creationId xmlns:p14="http://schemas.microsoft.com/office/powerpoint/2010/main" val="40903628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04EA-C722-4E0E-8C8D-BB956ECF9921}"/>
              </a:ext>
            </a:extLst>
          </p:cNvPr>
          <p:cNvSpPr>
            <a:spLocks noGrp="1"/>
          </p:cNvSpPr>
          <p:nvPr>
            <p:ph type="title"/>
          </p:nvPr>
        </p:nvSpPr>
        <p:spPr>
          <a:xfrm>
            <a:off x="838200" y="365125"/>
            <a:ext cx="10515600" cy="784053"/>
          </a:xfrm>
        </p:spPr>
        <p:txBody>
          <a:bodyPr/>
          <a:lstStyle/>
          <a:p>
            <a:r>
              <a:rPr lang="en-US" dirty="0">
                <a:solidFill>
                  <a:srgbClr val="0078D4"/>
                </a:solidFill>
              </a:rPr>
              <a:t>Omnichannel engagement</a:t>
            </a:r>
          </a:p>
        </p:txBody>
      </p:sp>
      <p:sp>
        <p:nvSpPr>
          <p:cNvPr id="3" name="Text Placeholder 2">
            <a:extLst>
              <a:ext uri="{FF2B5EF4-FFF2-40B4-BE49-F238E27FC236}">
                <a16:creationId xmlns:a16="http://schemas.microsoft.com/office/drawing/2014/main" id="{43091A07-1633-4106-BD49-8F04D3A0F52A}"/>
              </a:ext>
            </a:extLst>
          </p:cNvPr>
          <p:cNvSpPr>
            <a:spLocks noGrp="1"/>
          </p:cNvSpPr>
          <p:nvPr>
            <p:ph type="body" sz="quarter" idx="10"/>
          </p:nvPr>
        </p:nvSpPr>
        <p:spPr>
          <a:xfrm>
            <a:off x="88670" y="1436688"/>
            <a:ext cx="4438995" cy="3877985"/>
          </a:xfrm>
        </p:spPr>
        <p:txBody>
          <a:bodyPr/>
          <a:lstStyle/>
          <a:p>
            <a:r>
              <a:rPr lang="en-US" b="1" dirty="0"/>
              <a:t>First party voice channel</a:t>
            </a:r>
          </a:p>
          <a:p>
            <a:pPr marL="342900" indent="-342900">
              <a:buFont typeface="Arial" panose="020B0604020202020204" pitchFamily="34" charset="0"/>
              <a:buChar char="•"/>
            </a:pPr>
            <a:r>
              <a:rPr lang="en-US" dirty="0"/>
              <a:t>Built on the familiar Dynamics 365 platform to provide a fully integrated, AI-driven experience across all channels </a:t>
            </a:r>
          </a:p>
          <a:p>
            <a:pPr marL="342900" indent="-342900">
              <a:buFont typeface="Arial" panose="020B0604020202020204" pitchFamily="34" charset="0"/>
              <a:buChar char="•"/>
            </a:pPr>
            <a:r>
              <a:rPr lang="en-US" dirty="0"/>
              <a:t>Visibility into trends across all channels</a:t>
            </a:r>
          </a:p>
          <a:p>
            <a:pPr marL="342900" indent="-342900">
              <a:buFont typeface="Arial" panose="020B0604020202020204" pitchFamily="34" charset="0"/>
              <a:buChar char="•"/>
            </a:pPr>
            <a:r>
              <a:rPr lang="en-US" dirty="0"/>
              <a:t>Leverage AI to resolve issues faster</a:t>
            </a:r>
          </a:p>
          <a:p>
            <a:pPr marL="342900" indent="-342900">
              <a:buFont typeface="Arial" panose="020B0604020202020204" pitchFamily="34" charset="0"/>
              <a:buChar char="•"/>
            </a:pPr>
            <a:r>
              <a:rPr lang="en-US" dirty="0"/>
              <a:t>Create true omnichannel experiences</a:t>
            </a:r>
          </a:p>
        </p:txBody>
      </p:sp>
      <p:sp>
        <p:nvSpPr>
          <p:cNvPr id="4" name="Rectangle: Rounded Corners 3">
            <a:extLst>
              <a:ext uri="{FF2B5EF4-FFF2-40B4-BE49-F238E27FC236}">
                <a16:creationId xmlns:a16="http://schemas.microsoft.com/office/drawing/2014/main" id="{6BCEE715-67B3-4DB8-A3C8-1ED4289E94D1}"/>
              </a:ext>
            </a:extLst>
          </p:cNvPr>
          <p:cNvSpPr/>
          <p:nvPr/>
        </p:nvSpPr>
        <p:spPr bwMode="auto">
          <a:xfrm>
            <a:off x="4858319" y="1553737"/>
            <a:ext cx="7133617" cy="4265617"/>
          </a:xfrm>
          <a:prstGeom prst="roundRect">
            <a:avLst>
              <a:gd name="adj" fmla="val 7206"/>
            </a:avLst>
          </a:prstGeom>
          <a:solidFill>
            <a:schemeClr val="tx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16E1F99B-FE9C-403F-B229-AC3D6567D3C9}"/>
              </a:ext>
            </a:extLst>
          </p:cNvPr>
          <p:cNvPicPr>
            <a:picLocks noChangeAspect="1"/>
          </p:cNvPicPr>
          <p:nvPr/>
        </p:nvPicPr>
        <p:blipFill>
          <a:blip r:embed="rId3"/>
          <a:stretch>
            <a:fillRect/>
          </a:stretch>
        </p:blipFill>
        <p:spPr>
          <a:xfrm>
            <a:off x="5202102" y="1832788"/>
            <a:ext cx="6591141" cy="3707517"/>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B109E2D-61B7-400D-8468-D333EBC2C117}"/>
              </a:ext>
            </a:extLst>
          </p:cNvPr>
          <p:cNvSpPr txBox="1"/>
          <p:nvPr/>
        </p:nvSpPr>
        <p:spPr>
          <a:xfrm>
            <a:off x="10319678" y="6463337"/>
            <a:ext cx="1672258" cy="246221"/>
          </a:xfrm>
          <a:prstGeom prst="rect">
            <a:avLst/>
          </a:prstGeom>
          <a:noFill/>
        </p:spPr>
        <p:txBody>
          <a:bodyPr wrap="square">
            <a:spAutoFit/>
          </a:bodyPr>
          <a:lstStyle/>
          <a:p>
            <a:r>
              <a:rPr lang="en-US" sz="1000" dirty="0"/>
              <a:t>*Limited Preview</a:t>
            </a:r>
          </a:p>
        </p:txBody>
      </p:sp>
    </p:spTree>
    <p:extLst>
      <p:ext uri="{BB962C8B-B14F-4D97-AF65-F5344CB8AC3E}">
        <p14:creationId xmlns:p14="http://schemas.microsoft.com/office/powerpoint/2010/main" val="6152137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375D-6923-4BA4-B9F6-5AA4DAAA330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0478984-3933-46A2-B5BF-63D4CFD31BBE}"/>
              </a:ext>
            </a:extLst>
          </p:cNvPr>
          <p:cNvSpPr>
            <a:spLocks noGrp="1"/>
          </p:cNvSpPr>
          <p:nvPr>
            <p:ph idx="1"/>
          </p:nvPr>
        </p:nvSpPr>
        <p:spPr>
          <a:xfrm>
            <a:off x="330979" y="2698321"/>
            <a:ext cx="9317904" cy="3478642"/>
          </a:xfrm>
        </p:spPr>
        <p:txBody>
          <a:bodyPr>
            <a:normAutofit fontScale="92500"/>
          </a:bodyPr>
          <a:lstStyle/>
          <a:p>
            <a:pPr marL="0" indent="0">
              <a:buNone/>
            </a:pPr>
            <a:r>
              <a:rPr lang="en-US" sz="3500" b="1" dirty="0"/>
              <a:t>Stan Ray</a:t>
            </a:r>
          </a:p>
          <a:p>
            <a:pPr marL="0" indent="0">
              <a:buNone/>
            </a:pPr>
            <a:r>
              <a:rPr lang="en-US" dirty="0"/>
              <a:t>Technical Specialist – Dynamics and Power Platform </a:t>
            </a:r>
          </a:p>
          <a:p>
            <a:pPr marL="0" indent="0">
              <a:buNone/>
            </a:pPr>
            <a:r>
              <a:rPr lang="en-US" dirty="0"/>
              <a:t>US Education Team</a:t>
            </a:r>
          </a:p>
          <a:p>
            <a:pPr marL="0" indent="0">
              <a:buNone/>
            </a:pPr>
            <a:endParaRPr lang="en-US" dirty="0"/>
          </a:p>
          <a:p>
            <a:pPr marL="0" indent="0">
              <a:buNone/>
            </a:pPr>
            <a:r>
              <a:rPr lang="en-US" dirty="0"/>
              <a:t>“Helping educators reinvent processes utilizing the Power Platform”</a:t>
            </a:r>
          </a:p>
          <a:p>
            <a:pPr marL="0" indent="0">
              <a:buNone/>
            </a:pPr>
            <a:endParaRPr lang="en-US" dirty="0"/>
          </a:p>
          <a:p>
            <a:pPr marL="0" indent="0">
              <a:buNone/>
            </a:pPr>
            <a:r>
              <a:rPr lang="en-US" dirty="0"/>
              <a:t>StanRay@Microsoft.com</a:t>
            </a:r>
          </a:p>
          <a:p>
            <a:pPr marL="0" indent="0">
              <a:buNone/>
            </a:pPr>
            <a:endParaRPr lang="en-US" dirty="0"/>
          </a:p>
          <a:p>
            <a:pPr marL="0" indent="0">
              <a:buNone/>
            </a:pPr>
            <a:endParaRPr lang="en-US" dirty="0"/>
          </a:p>
        </p:txBody>
      </p:sp>
      <p:pic>
        <p:nvPicPr>
          <p:cNvPr id="5" name="Picture 4" descr="A person wearing glasses and smiling at the camera&#10;&#10;Description automatically generated">
            <a:extLst>
              <a:ext uri="{FF2B5EF4-FFF2-40B4-BE49-F238E27FC236}">
                <a16:creationId xmlns:a16="http://schemas.microsoft.com/office/drawing/2014/main" id="{ABB000E8-4FAD-4F8F-A8A9-22213DF6C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4741" y="3121736"/>
            <a:ext cx="1705385" cy="1674658"/>
          </a:xfrm>
          <a:prstGeom prst="rect">
            <a:avLst/>
          </a:prstGeom>
        </p:spPr>
      </p:pic>
    </p:spTree>
    <p:extLst>
      <p:ext uri="{BB962C8B-B14F-4D97-AF65-F5344CB8AC3E}">
        <p14:creationId xmlns:p14="http://schemas.microsoft.com/office/powerpoint/2010/main" val="284008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77D-14D2-45A2-B015-BC769FBF7025}"/>
              </a:ext>
            </a:extLst>
          </p:cNvPr>
          <p:cNvSpPr>
            <a:spLocks noGrp="1"/>
          </p:cNvSpPr>
          <p:nvPr>
            <p:ph type="title"/>
          </p:nvPr>
        </p:nvSpPr>
        <p:spPr>
          <a:xfrm>
            <a:off x="585216" y="1872413"/>
            <a:ext cx="9144000" cy="1661993"/>
          </a:xfrm>
        </p:spPr>
        <p:txBody>
          <a:bodyPr/>
          <a:lstStyle/>
          <a:p>
            <a:r>
              <a:rPr lang="en-US" sz="4000" dirty="0">
                <a:cs typeface="Segoe UI"/>
              </a:rPr>
              <a:t>Demo – Employee end to end agile processes</a:t>
            </a:r>
            <a:br>
              <a:rPr lang="en-US" sz="4000" dirty="0">
                <a:cs typeface="Segoe UI"/>
              </a:rPr>
            </a:br>
            <a:br>
              <a:rPr lang="en-US" sz="4000" dirty="0">
                <a:cs typeface="Segoe UI"/>
              </a:rPr>
            </a:br>
            <a:r>
              <a:rPr lang="en-US" sz="4000" dirty="0">
                <a:cs typeface="Segoe UI"/>
              </a:rPr>
              <a:t>School Employees</a:t>
            </a:r>
            <a:endParaRPr lang="en-US" sz="4000" dirty="0"/>
          </a:p>
        </p:txBody>
      </p:sp>
    </p:spTree>
    <p:extLst>
      <p:ext uri="{BB962C8B-B14F-4D97-AF65-F5344CB8AC3E}">
        <p14:creationId xmlns:p14="http://schemas.microsoft.com/office/powerpoint/2010/main" val="176209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E96E-515A-4B45-9D20-249438DA234A}"/>
              </a:ext>
            </a:extLst>
          </p:cNvPr>
          <p:cNvSpPr>
            <a:spLocks noGrp="1"/>
          </p:cNvSpPr>
          <p:nvPr>
            <p:ph type="title"/>
          </p:nvPr>
        </p:nvSpPr>
        <p:spPr>
          <a:xfrm>
            <a:off x="1422848" y="363201"/>
            <a:ext cx="10515600" cy="1129220"/>
          </a:xfrm>
        </p:spPr>
        <p:txBody>
          <a:bodyPr>
            <a:normAutofit/>
          </a:bodyPr>
          <a:lstStyle/>
          <a:p>
            <a:r>
              <a:rPr lang="en-US" sz="3600" dirty="0"/>
              <a:t>Why is Williams School considering Power Platform?</a:t>
            </a:r>
          </a:p>
        </p:txBody>
      </p:sp>
      <p:sp>
        <p:nvSpPr>
          <p:cNvPr id="3" name="Content Placeholder 2">
            <a:extLst>
              <a:ext uri="{FF2B5EF4-FFF2-40B4-BE49-F238E27FC236}">
                <a16:creationId xmlns:a16="http://schemas.microsoft.com/office/drawing/2014/main" id="{0FEEE3FC-6551-45EE-BD15-FD098537C009}"/>
              </a:ext>
            </a:extLst>
          </p:cNvPr>
          <p:cNvSpPr>
            <a:spLocks noGrp="1"/>
          </p:cNvSpPr>
          <p:nvPr>
            <p:ph idx="1"/>
          </p:nvPr>
        </p:nvSpPr>
        <p:spPr>
          <a:xfrm>
            <a:off x="304040" y="1559526"/>
            <a:ext cx="3735027" cy="4533287"/>
          </a:xfrm>
        </p:spPr>
        <p:txBody>
          <a:bodyPr>
            <a:normAutofit/>
          </a:bodyPr>
          <a:lstStyle/>
          <a:p>
            <a:endParaRPr lang="en-US" dirty="0"/>
          </a:p>
          <a:p>
            <a:endParaRPr lang="en-US" dirty="0"/>
          </a:p>
        </p:txBody>
      </p:sp>
      <p:pic>
        <p:nvPicPr>
          <p:cNvPr id="7" name="Picture 6">
            <a:extLst>
              <a:ext uri="{FF2B5EF4-FFF2-40B4-BE49-F238E27FC236}">
                <a16:creationId xmlns:a16="http://schemas.microsoft.com/office/drawing/2014/main" id="{1CE34090-3B74-4455-8D44-0E608B121CB8}"/>
              </a:ext>
            </a:extLst>
          </p:cNvPr>
          <p:cNvPicPr>
            <a:picLocks noChangeAspect="1"/>
          </p:cNvPicPr>
          <p:nvPr/>
        </p:nvPicPr>
        <p:blipFill>
          <a:blip r:embed="rId2"/>
          <a:stretch>
            <a:fillRect/>
          </a:stretch>
        </p:blipFill>
        <p:spPr>
          <a:xfrm>
            <a:off x="9216422" y="4891760"/>
            <a:ext cx="2750456" cy="1837110"/>
          </a:xfrm>
          <a:prstGeom prst="rect">
            <a:avLst/>
          </a:prstGeom>
        </p:spPr>
      </p:pic>
      <p:pic>
        <p:nvPicPr>
          <p:cNvPr id="9" name="Picture 8">
            <a:extLst>
              <a:ext uri="{FF2B5EF4-FFF2-40B4-BE49-F238E27FC236}">
                <a16:creationId xmlns:a16="http://schemas.microsoft.com/office/drawing/2014/main" id="{85761AC9-FEEF-4F78-AEE9-B7830C882C71}"/>
              </a:ext>
            </a:extLst>
          </p:cNvPr>
          <p:cNvPicPr>
            <a:picLocks noChangeAspect="1"/>
          </p:cNvPicPr>
          <p:nvPr/>
        </p:nvPicPr>
        <p:blipFill>
          <a:blip r:embed="rId3"/>
          <a:stretch>
            <a:fillRect/>
          </a:stretch>
        </p:blipFill>
        <p:spPr>
          <a:xfrm>
            <a:off x="304040" y="571462"/>
            <a:ext cx="831480" cy="712697"/>
          </a:xfrm>
          <a:prstGeom prst="rect">
            <a:avLst/>
          </a:prstGeom>
        </p:spPr>
      </p:pic>
      <p:sp>
        <p:nvSpPr>
          <p:cNvPr id="8" name="Content Placeholder 2">
            <a:extLst>
              <a:ext uri="{FF2B5EF4-FFF2-40B4-BE49-F238E27FC236}">
                <a16:creationId xmlns:a16="http://schemas.microsoft.com/office/drawing/2014/main" id="{8EAEB667-51CD-4152-8E33-8B399ABCA455}"/>
              </a:ext>
            </a:extLst>
          </p:cNvPr>
          <p:cNvSpPr txBox="1">
            <a:spLocks/>
          </p:cNvSpPr>
          <p:nvPr/>
        </p:nvSpPr>
        <p:spPr>
          <a:xfrm>
            <a:off x="225122" y="1889037"/>
            <a:ext cx="3735027" cy="4533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4" name="TextBox 3">
            <a:extLst>
              <a:ext uri="{FF2B5EF4-FFF2-40B4-BE49-F238E27FC236}">
                <a16:creationId xmlns:a16="http://schemas.microsoft.com/office/drawing/2014/main" id="{E324EEE5-3323-4576-8A8B-A2E87F501BA0}"/>
              </a:ext>
            </a:extLst>
          </p:cNvPr>
          <p:cNvSpPr txBox="1"/>
          <p:nvPr/>
        </p:nvSpPr>
        <p:spPr>
          <a:xfrm>
            <a:off x="225122" y="1492421"/>
            <a:ext cx="5984944" cy="3039678"/>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Need to deliver more agile end to end business processes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Continue to push paper and PDFs to execute processes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Own older applications that are expensive and limited in capabilities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easy way to wrap Notes and Activities around a process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Approval processes are less than ideal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Much of the process detail is trapped in Email correspondence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Reporting difficult at best; No analytics on processes executed</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D69EB06-6D40-4C8E-A85C-64234DD246FB}"/>
              </a:ext>
            </a:extLst>
          </p:cNvPr>
          <p:cNvSpPr txBox="1"/>
          <p:nvPr/>
        </p:nvSpPr>
        <p:spPr>
          <a:xfrm>
            <a:off x="6327873" y="1492421"/>
            <a:ext cx="5722012" cy="2596480"/>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Need to modernize the App building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Growing backlog of Apps needed to run the business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Currently Apps are time consuming to deliver and expensive to update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Excessive coding needed to integrate to other applications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Apps don’t work on all browsers or all devices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Apps need to be secure and we need to know who is using them</a:t>
            </a:r>
            <a:endParaRPr lang="en-US" sz="18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EB76702F-8043-480F-94EF-9FEE35229771}"/>
              </a:ext>
            </a:extLst>
          </p:cNvPr>
          <p:cNvPicPr>
            <a:picLocks noChangeAspect="1"/>
          </p:cNvPicPr>
          <p:nvPr/>
        </p:nvPicPr>
        <p:blipFill>
          <a:blip r:embed="rId4"/>
          <a:stretch>
            <a:fillRect/>
          </a:stretch>
        </p:blipFill>
        <p:spPr>
          <a:xfrm>
            <a:off x="225122" y="6012749"/>
            <a:ext cx="3943350" cy="819150"/>
          </a:xfrm>
          <a:prstGeom prst="rect">
            <a:avLst/>
          </a:prstGeom>
        </p:spPr>
      </p:pic>
    </p:spTree>
    <p:extLst>
      <p:ext uri="{BB962C8B-B14F-4D97-AF65-F5344CB8AC3E}">
        <p14:creationId xmlns:p14="http://schemas.microsoft.com/office/powerpoint/2010/main" val="143906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1DD-BF04-4BBA-A1FE-18029987610F}"/>
              </a:ext>
            </a:extLst>
          </p:cNvPr>
          <p:cNvSpPr>
            <a:spLocks noGrp="1"/>
          </p:cNvSpPr>
          <p:nvPr>
            <p:ph type="title"/>
          </p:nvPr>
        </p:nvSpPr>
        <p:spPr/>
        <p:txBody>
          <a:bodyPr>
            <a:normAutofit/>
          </a:bodyPr>
          <a:lstStyle/>
          <a:p>
            <a:r>
              <a:rPr lang="en-US" sz="3200" dirty="0"/>
              <a:t>Demo Elements Williams School – Built on CDS database</a:t>
            </a:r>
          </a:p>
        </p:txBody>
      </p:sp>
      <p:sp>
        <p:nvSpPr>
          <p:cNvPr id="3" name="Content Placeholder 2">
            <a:extLst>
              <a:ext uri="{FF2B5EF4-FFF2-40B4-BE49-F238E27FC236}">
                <a16:creationId xmlns:a16="http://schemas.microsoft.com/office/drawing/2014/main" id="{59FBA842-0378-4D1B-9800-D3BC5C1A26E6}"/>
              </a:ext>
            </a:extLst>
          </p:cNvPr>
          <p:cNvSpPr>
            <a:spLocks noGrp="1"/>
          </p:cNvSpPr>
          <p:nvPr>
            <p:ph idx="1"/>
          </p:nvPr>
        </p:nvSpPr>
        <p:spPr/>
        <p:txBody>
          <a:bodyPr>
            <a:normAutofit lnSpcReduction="10000"/>
          </a:bodyPr>
          <a:lstStyle/>
          <a:p>
            <a:r>
              <a:rPr lang="en-US" dirty="0"/>
              <a:t>Model Driven App</a:t>
            </a:r>
          </a:p>
          <a:p>
            <a:r>
              <a:rPr lang="en-US" dirty="0"/>
              <a:t>Power Platform Portal – Employee Portal</a:t>
            </a:r>
          </a:p>
          <a:p>
            <a:r>
              <a:rPr lang="en-US" dirty="0"/>
              <a:t>Employee Canvas App</a:t>
            </a:r>
          </a:p>
          <a:p>
            <a:r>
              <a:rPr lang="en-US" dirty="0"/>
              <a:t>Power Automate</a:t>
            </a:r>
          </a:p>
          <a:p>
            <a:r>
              <a:rPr lang="en-US" dirty="0"/>
              <a:t>Power BI</a:t>
            </a:r>
          </a:p>
          <a:p>
            <a:r>
              <a:rPr lang="en-US" dirty="0"/>
              <a:t>Power Virtual Agent</a:t>
            </a:r>
          </a:p>
          <a:p>
            <a:r>
              <a:rPr lang="en-US" dirty="0"/>
              <a:t>Customer Voice</a:t>
            </a:r>
          </a:p>
          <a:p>
            <a:r>
              <a:rPr lang="en-US" dirty="0"/>
              <a:t>Outlook Integration</a:t>
            </a:r>
          </a:p>
          <a:p>
            <a:r>
              <a:rPr lang="en-US" dirty="0"/>
              <a:t>Teams Integration</a:t>
            </a:r>
          </a:p>
          <a:p>
            <a:endParaRPr lang="en-US" dirty="0"/>
          </a:p>
        </p:txBody>
      </p:sp>
    </p:spTree>
    <p:extLst>
      <p:ext uri="{BB962C8B-B14F-4D97-AF65-F5344CB8AC3E}">
        <p14:creationId xmlns:p14="http://schemas.microsoft.com/office/powerpoint/2010/main" val="295878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77D-14D2-45A2-B015-BC769FBF7025}"/>
              </a:ext>
            </a:extLst>
          </p:cNvPr>
          <p:cNvSpPr>
            <a:spLocks noGrp="1"/>
          </p:cNvSpPr>
          <p:nvPr>
            <p:ph type="title"/>
          </p:nvPr>
        </p:nvSpPr>
        <p:spPr>
          <a:xfrm>
            <a:off x="585216" y="2980408"/>
            <a:ext cx="9144000" cy="553998"/>
          </a:xfrm>
        </p:spPr>
        <p:txBody>
          <a:bodyPr/>
          <a:lstStyle/>
          <a:p>
            <a:r>
              <a:rPr lang="en-US" sz="4000" dirty="0">
                <a:cs typeface="Segoe UI"/>
              </a:rPr>
              <a:t>Demo</a:t>
            </a:r>
            <a:endParaRPr lang="en-US" sz="4000" dirty="0"/>
          </a:p>
        </p:txBody>
      </p:sp>
    </p:spTree>
    <p:extLst>
      <p:ext uri="{BB962C8B-B14F-4D97-AF65-F5344CB8AC3E}">
        <p14:creationId xmlns:p14="http://schemas.microsoft.com/office/powerpoint/2010/main" val="2197324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D22677-64B3-45A6-AEE6-0D812C41E334}"/>
              </a:ext>
            </a:extLst>
          </p:cNvPr>
          <p:cNvSpPr>
            <a:spLocks noGrp="1"/>
          </p:cNvSpPr>
          <p:nvPr>
            <p:ph type="title"/>
          </p:nvPr>
        </p:nvSpPr>
        <p:spPr>
          <a:xfrm>
            <a:off x="1303815" y="365125"/>
            <a:ext cx="10515600" cy="1325563"/>
          </a:xfrm>
        </p:spPr>
        <p:txBody>
          <a:bodyPr>
            <a:normAutofit/>
          </a:bodyPr>
          <a:lstStyle/>
          <a:p>
            <a:r>
              <a:rPr lang="en-US" sz="3600" dirty="0"/>
              <a:t>Business value delivered to Williams School</a:t>
            </a:r>
          </a:p>
        </p:txBody>
      </p:sp>
      <p:sp>
        <p:nvSpPr>
          <p:cNvPr id="4" name="Content Placeholder 3">
            <a:extLst>
              <a:ext uri="{FF2B5EF4-FFF2-40B4-BE49-F238E27FC236}">
                <a16:creationId xmlns:a16="http://schemas.microsoft.com/office/drawing/2014/main" id="{C9172F5A-8891-40E6-8619-79CFA1AF7A2A}"/>
              </a:ext>
            </a:extLst>
          </p:cNvPr>
          <p:cNvSpPr>
            <a:spLocks noGrp="1"/>
          </p:cNvSpPr>
          <p:nvPr>
            <p:ph idx="1"/>
          </p:nvPr>
        </p:nvSpPr>
        <p:spPr>
          <a:xfrm>
            <a:off x="684399" y="1690688"/>
            <a:ext cx="10815724" cy="4945724"/>
          </a:xfrm>
        </p:spPr>
        <p:txBody>
          <a:bodyPr>
            <a:normAutofit fontScale="92500" lnSpcReduction="10000"/>
          </a:bodyPr>
          <a:lstStyle/>
          <a:p>
            <a:r>
              <a:rPr lang="en-US" dirty="0"/>
              <a:t>Greatly increased employee satisfaction and reduced turnover</a:t>
            </a:r>
          </a:p>
          <a:p>
            <a:r>
              <a:rPr lang="en-US" dirty="0"/>
              <a:t>Modern way to execute processes with pages and forms surrounded by activities that integrate with O365</a:t>
            </a:r>
          </a:p>
          <a:p>
            <a:r>
              <a:rPr lang="en-US" dirty="0"/>
              <a:t>Reduced operating costs by retiring old technologies</a:t>
            </a:r>
          </a:p>
          <a:p>
            <a:r>
              <a:rPr lang="en-US" dirty="0"/>
              <a:t>An agreed upon school data estate/data model that once deployed in CDS, allows for virtually unlimited process management via Power Apps</a:t>
            </a:r>
            <a:endParaRPr lang="en-US" dirty="0">
              <a:highlight>
                <a:srgbClr val="00FF00"/>
              </a:highlight>
            </a:endParaRPr>
          </a:p>
          <a:p>
            <a:r>
              <a:rPr lang="en-US" dirty="0"/>
              <a:t>Agreed upon platform solution allows for building center of excellence among all app builds; reusable components are possible</a:t>
            </a:r>
          </a:p>
          <a:p>
            <a:r>
              <a:rPr lang="en-US" dirty="0"/>
              <a:t>Database and Apps are secure via Azure and Azure AD Authentication</a:t>
            </a:r>
          </a:p>
          <a:p>
            <a:r>
              <a:rPr lang="en-US" dirty="0"/>
              <a:t>Low-code/no-code app builders AND full suite capabilities for DEV Ops Teams</a:t>
            </a:r>
          </a:p>
          <a:p>
            <a:r>
              <a:rPr lang="en-US" dirty="0"/>
              <a:t>Analytics and AI available now versus siloed On-Premises databases</a:t>
            </a:r>
          </a:p>
          <a:p>
            <a:r>
              <a:rPr lang="en-US" dirty="0"/>
              <a:t>Compliance and historical tracking automatically delivered via CDS</a:t>
            </a:r>
          </a:p>
          <a:p>
            <a:endParaRPr lang="en-US" dirty="0"/>
          </a:p>
        </p:txBody>
      </p:sp>
      <p:pic>
        <p:nvPicPr>
          <p:cNvPr id="2" name="Picture 1">
            <a:extLst>
              <a:ext uri="{FF2B5EF4-FFF2-40B4-BE49-F238E27FC236}">
                <a16:creationId xmlns:a16="http://schemas.microsoft.com/office/drawing/2014/main" id="{65963F74-4D92-4602-8755-73DF04ACA73B}"/>
              </a:ext>
            </a:extLst>
          </p:cNvPr>
          <p:cNvPicPr>
            <a:picLocks noChangeAspect="1"/>
          </p:cNvPicPr>
          <p:nvPr/>
        </p:nvPicPr>
        <p:blipFill>
          <a:blip r:embed="rId2"/>
          <a:stretch>
            <a:fillRect/>
          </a:stretch>
        </p:blipFill>
        <p:spPr>
          <a:xfrm>
            <a:off x="320869" y="671558"/>
            <a:ext cx="831480" cy="712697"/>
          </a:xfrm>
          <a:prstGeom prst="rect">
            <a:avLst/>
          </a:prstGeom>
        </p:spPr>
      </p:pic>
    </p:spTree>
    <p:extLst>
      <p:ext uri="{BB962C8B-B14F-4D97-AF65-F5344CB8AC3E}">
        <p14:creationId xmlns:p14="http://schemas.microsoft.com/office/powerpoint/2010/main" val="3379393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E96E-515A-4B45-9D20-249438DA234A}"/>
              </a:ext>
            </a:extLst>
          </p:cNvPr>
          <p:cNvSpPr>
            <a:spLocks noGrp="1"/>
          </p:cNvSpPr>
          <p:nvPr>
            <p:ph type="title"/>
          </p:nvPr>
        </p:nvSpPr>
        <p:spPr>
          <a:xfrm>
            <a:off x="1422848" y="363201"/>
            <a:ext cx="10515600" cy="921447"/>
          </a:xfrm>
        </p:spPr>
        <p:txBody>
          <a:bodyPr>
            <a:normAutofit/>
          </a:bodyPr>
          <a:lstStyle/>
          <a:p>
            <a:r>
              <a:rPr lang="en-US" sz="2800" dirty="0"/>
              <a:t>Williams School – Digitally transforming with the Power Platform </a:t>
            </a:r>
          </a:p>
        </p:txBody>
      </p:sp>
      <p:sp>
        <p:nvSpPr>
          <p:cNvPr id="3" name="Content Placeholder 2">
            <a:extLst>
              <a:ext uri="{FF2B5EF4-FFF2-40B4-BE49-F238E27FC236}">
                <a16:creationId xmlns:a16="http://schemas.microsoft.com/office/drawing/2014/main" id="{0FEEE3FC-6551-45EE-BD15-FD098537C009}"/>
              </a:ext>
            </a:extLst>
          </p:cNvPr>
          <p:cNvSpPr>
            <a:spLocks noGrp="1"/>
          </p:cNvSpPr>
          <p:nvPr>
            <p:ph idx="1"/>
          </p:nvPr>
        </p:nvSpPr>
        <p:spPr>
          <a:xfrm>
            <a:off x="304038" y="1491165"/>
            <a:ext cx="5249679" cy="4670006"/>
          </a:xfrm>
        </p:spPr>
        <p:txBody>
          <a:bodyPr>
            <a:normAutofit/>
          </a:bodyPr>
          <a:lstStyle/>
          <a:p>
            <a:pPr marL="0" indent="0">
              <a:buNone/>
            </a:pPr>
            <a:r>
              <a:rPr lang="en-US" sz="1600" b="1" dirty="0"/>
              <a:t>PROBLEMS SCHOOL WAS FACING</a:t>
            </a:r>
          </a:p>
          <a:p>
            <a:pPr marL="0" indent="0">
              <a:buNone/>
            </a:pPr>
            <a:endParaRPr lang="en-US" sz="1400" dirty="0"/>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Continue to push paper and PDFs to execute processes</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Own older applications that are expensive and limited in capabilities</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easy way to wrap Notes and Activities around a process</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Approval processes are less than ideal</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Much of the process detail is trapped in Email correspondence</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Reporting difficult at best; No analytics on processes executed</a:t>
            </a: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Continue to push paper and PDFs to execute processes</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Own older applications that are expensive and limited in capabilities</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easy way to wrap Notes and Activities around a process</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Approval processes are less than ideal</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Much of the process detail is trapped in Email correspondence</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endParaRPr lang="en-US" sz="2800" dirty="0">
              <a:effectLst/>
              <a:latin typeface="Times New Roman" panose="02020603050405020304" pitchFamily="18" charset="0"/>
              <a:ea typeface="Times New Roman" panose="02020603050405020304" pitchFamily="18" charset="0"/>
            </a:endParaRPr>
          </a:p>
          <a:p>
            <a:endParaRPr lang="en-US" dirty="0"/>
          </a:p>
          <a:p>
            <a:endParaRPr lang="en-US" dirty="0"/>
          </a:p>
        </p:txBody>
      </p:sp>
      <p:pic>
        <p:nvPicPr>
          <p:cNvPr id="5" name="Picture 4">
            <a:extLst>
              <a:ext uri="{FF2B5EF4-FFF2-40B4-BE49-F238E27FC236}">
                <a16:creationId xmlns:a16="http://schemas.microsoft.com/office/drawing/2014/main" id="{60AEFF4F-7F2C-4D73-B5F4-E584048C315C}"/>
              </a:ext>
            </a:extLst>
          </p:cNvPr>
          <p:cNvPicPr>
            <a:picLocks noChangeAspect="1"/>
          </p:cNvPicPr>
          <p:nvPr/>
        </p:nvPicPr>
        <p:blipFill>
          <a:blip r:embed="rId2"/>
          <a:stretch>
            <a:fillRect/>
          </a:stretch>
        </p:blipFill>
        <p:spPr>
          <a:xfrm>
            <a:off x="438675" y="5845311"/>
            <a:ext cx="3943350" cy="819150"/>
          </a:xfrm>
          <a:prstGeom prst="rect">
            <a:avLst/>
          </a:prstGeom>
        </p:spPr>
      </p:pic>
      <p:pic>
        <p:nvPicPr>
          <p:cNvPr id="9" name="Picture 8">
            <a:extLst>
              <a:ext uri="{FF2B5EF4-FFF2-40B4-BE49-F238E27FC236}">
                <a16:creationId xmlns:a16="http://schemas.microsoft.com/office/drawing/2014/main" id="{85761AC9-FEEF-4F78-AEE9-B7830C882C71}"/>
              </a:ext>
            </a:extLst>
          </p:cNvPr>
          <p:cNvPicPr>
            <a:picLocks noChangeAspect="1"/>
          </p:cNvPicPr>
          <p:nvPr/>
        </p:nvPicPr>
        <p:blipFill>
          <a:blip r:embed="rId3"/>
          <a:stretch>
            <a:fillRect/>
          </a:stretch>
        </p:blipFill>
        <p:spPr>
          <a:xfrm>
            <a:off x="304038" y="467575"/>
            <a:ext cx="831480" cy="712697"/>
          </a:xfrm>
          <a:prstGeom prst="rect">
            <a:avLst/>
          </a:prstGeom>
        </p:spPr>
      </p:pic>
      <p:sp>
        <p:nvSpPr>
          <p:cNvPr id="8" name="Content Placeholder 2">
            <a:extLst>
              <a:ext uri="{FF2B5EF4-FFF2-40B4-BE49-F238E27FC236}">
                <a16:creationId xmlns:a16="http://schemas.microsoft.com/office/drawing/2014/main" id="{7419740C-E920-4ECF-8200-3BA3F6A29540}"/>
              </a:ext>
            </a:extLst>
          </p:cNvPr>
          <p:cNvSpPr txBox="1">
            <a:spLocks/>
          </p:cNvSpPr>
          <p:nvPr/>
        </p:nvSpPr>
        <p:spPr>
          <a:xfrm>
            <a:off x="5553717" y="1491165"/>
            <a:ext cx="6524217" cy="550210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400" b="1" dirty="0"/>
              <a:t>DIGITAL TRANSFORMATION USING POWER PLATFORM</a:t>
            </a:r>
            <a:endParaRPr lang="en-US" sz="5600" dirty="0"/>
          </a:p>
          <a:p>
            <a:pPr>
              <a:lnSpc>
                <a:spcPct val="120000"/>
              </a:lnSpc>
            </a:pPr>
            <a:r>
              <a:rPr lang="en-US" sz="5600" dirty="0"/>
              <a:t>School defined their unique Data Model in CDS using Common Data Model base entities, EDU Industry Accelerator, and custom entities</a:t>
            </a:r>
          </a:p>
          <a:p>
            <a:pPr>
              <a:lnSpc>
                <a:spcPct val="120000"/>
              </a:lnSpc>
            </a:pPr>
            <a:r>
              <a:rPr lang="en-US" sz="5600" dirty="0"/>
              <a:t>Deploy Model Driven Apps using Common Data Service</a:t>
            </a:r>
          </a:p>
          <a:p>
            <a:pPr>
              <a:lnSpc>
                <a:spcPct val="120000"/>
              </a:lnSpc>
            </a:pPr>
            <a:r>
              <a:rPr lang="en-US" sz="5600" dirty="0"/>
              <a:t>Designer experience for low-code, no code builders and full DEV Ops team </a:t>
            </a:r>
          </a:p>
          <a:p>
            <a:pPr>
              <a:lnSpc>
                <a:spcPct val="120000"/>
              </a:lnSpc>
            </a:pPr>
            <a:r>
              <a:rPr lang="en-US" sz="5600" dirty="0"/>
              <a:t>Web UI provides forms, views, charts, and dashboards</a:t>
            </a:r>
          </a:p>
          <a:p>
            <a:pPr>
              <a:lnSpc>
                <a:spcPct val="120000"/>
              </a:lnSpc>
            </a:pPr>
            <a:r>
              <a:rPr lang="en-US" sz="5600" dirty="0"/>
              <a:t>Power Platform Portal eliminates paper processes and fosters self-service</a:t>
            </a:r>
          </a:p>
          <a:p>
            <a:pPr>
              <a:lnSpc>
                <a:spcPct val="120000"/>
              </a:lnSpc>
            </a:pPr>
            <a:r>
              <a:rPr lang="en-US" sz="5600" dirty="0"/>
              <a:t>Canvas App for pixel-perfect mobile app experience connecting to the CDS database</a:t>
            </a:r>
          </a:p>
          <a:p>
            <a:pPr>
              <a:lnSpc>
                <a:spcPct val="120000"/>
              </a:lnSpc>
            </a:pPr>
            <a:r>
              <a:rPr lang="en-US" sz="5600" dirty="0"/>
              <a:t>Power Automate provides connectors, workflow, and Process Flows to streamline, automate, and standardize processes </a:t>
            </a:r>
          </a:p>
          <a:p>
            <a:pPr>
              <a:lnSpc>
                <a:spcPct val="120000"/>
              </a:lnSpc>
            </a:pPr>
            <a:r>
              <a:rPr lang="en-US" sz="5600" dirty="0"/>
              <a:t>Power BI is our robust data and AI analytics tool that directly connects to our CDS database</a:t>
            </a:r>
          </a:p>
          <a:p>
            <a:pPr>
              <a:lnSpc>
                <a:spcPct val="120000"/>
              </a:lnSpc>
            </a:pPr>
            <a:r>
              <a:rPr lang="en-US" sz="5600" dirty="0"/>
              <a:t>Power Virtual Agent to assist people using bot connected to CDS database to call existing and create new records</a:t>
            </a:r>
          </a:p>
          <a:p>
            <a:pPr>
              <a:lnSpc>
                <a:spcPct val="120000"/>
              </a:lnSpc>
            </a:pPr>
            <a:r>
              <a:rPr lang="en-US" sz="5600" dirty="0"/>
              <a:t>Customer Voice is the survey solution that provides a continuous feedback loop for process improvement</a:t>
            </a:r>
          </a:p>
          <a:p>
            <a:pPr>
              <a:lnSpc>
                <a:spcPct val="120000"/>
              </a:lnSpc>
            </a:pPr>
            <a:r>
              <a:rPr lang="en-US" sz="5600" dirty="0"/>
              <a:t>Engineered to work seamlessly with Microsoft technology stack</a:t>
            </a:r>
          </a:p>
          <a:p>
            <a:endParaRPr lang="en-US" dirty="0"/>
          </a:p>
          <a:p>
            <a:endParaRPr lang="en-US" dirty="0"/>
          </a:p>
        </p:txBody>
      </p:sp>
    </p:spTree>
    <p:extLst>
      <p:ext uri="{BB962C8B-B14F-4D97-AF65-F5344CB8AC3E}">
        <p14:creationId xmlns:p14="http://schemas.microsoft.com/office/powerpoint/2010/main" val="4022015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77D-14D2-45A2-B015-BC769FBF7025}"/>
              </a:ext>
            </a:extLst>
          </p:cNvPr>
          <p:cNvSpPr>
            <a:spLocks noGrp="1"/>
          </p:cNvSpPr>
          <p:nvPr>
            <p:ph type="title"/>
          </p:nvPr>
        </p:nvSpPr>
        <p:spPr>
          <a:xfrm>
            <a:off x="585216" y="2703409"/>
            <a:ext cx="9144000" cy="830997"/>
          </a:xfrm>
        </p:spPr>
        <p:txBody>
          <a:bodyPr/>
          <a:lstStyle/>
          <a:p>
            <a:r>
              <a:rPr lang="en-US" sz="6000" dirty="0">
                <a:cs typeface="Segoe UI"/>
              </a:rPr>
              <a:t>Resources</a:t>
            </a:r>
            <a:endParaRPr lang="en-US" sz="6000" dirty="0"/>
          </a:p>
        </p:txBody>
      </p:sp>
    </p:spTree>
    <p:extLst>
      <p:ext uri="{BB962C8B-B14F-4D97-AF65-F5344CB8AC3E}">
        <p14:creationId xmlns:p14="http://schemas.microsoft.com/office/powerpoint/2010/main" val="311869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32F5-A94E-4B90-894E-311FE03DC38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94210FA-6265-4A31-852A-B30BB91F6606}"/>
              </a:ext>
            </a:extLst>
          </p:cNvPr>
          <p:cNvSpPr>
            <a:spLocks noGrp="1"/>
          </p:cNvSpPr>
          <p:nvPr>
            <p:ph sz="half" idx="1"/>
          </p:nvPr>
        </p:nvSpPr>
        <p:spPr>
          <a:xfrm>
            <a:off x="196344" y="1531482"/>
            <a:ext cx="6148358" cy="5183470"/>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Calibri" panose="020F0502020204030204" pitchFamily="34" charset="0"/>
                <a:ea typeface="Calibri" panose="020F0502020204030204" pitchFamily="34" charset="0"/>
                <a:cs typeface="Calibri" panose="020F0502020204030204" pitchFamily="34" charset="0"/>
              </a:rPr>
              <a:t>POWER APP DESIGN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https://docs.microsoft.com/en-us/powerapps/powerapps-overview</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https://docs.microsoft.com/en-us/powerapps/maker/model-driven-apps/model-driven-app-overview</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https://docs.microsoft.com/en-us/powerapps/maker/common-data-service/data-platform-intro</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https://docs.microsoft.com/en-us/power-automate/getting-started</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https://docs.microsoft.com/en-us/powerapps/maker/portals/overview</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https://docs.microsoft.com/en-us/powerapps/use-ai-builder</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https://powerapps.microsoft.com/en-us/blog/</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https://powerusers.microsoft.com/t5/Power-Apps-Community/ct-p/PowerApps1</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Calibri" panose="020F0502020204030204" pitchFamily="34" charset="0"/>
                <a:ea typeface="Calibri" panose="020F0502020204030204" pitchFamily="34" charset="0"/>
                <a:cs typeface="Calibri" panose="020F0502020204030204" pitchFamily="34"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Calibri" panose="020F0502020204030204" pitchFamily="34" charset="0"/>
                <a:ea typeface="Calibri" panose="020F0502020204030204" pitchFamily="34" charset="0"/>
                <a:cs typeface="Calibri" panose="020F0502020204030204" pitchFamily="34" charset="0"/>
              </a:rPr>
              <a:t>POWER PLATFORM ADMINISTRATION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0"/>
              </a:rPr>
              <a:t>https://aka.ms/CoEStarterKitDownload</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kern="1200" spc="-5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1"/>
              </a:rPr>
              <a:t>https://aka.ms/powerappsadminwhitepaper</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kern="1200" spc="-5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2"/>
              </a:rPr>
              <a:t>https://powerusers.microsoft.com/t5/Forums/ct-p/PA_Comm_Forums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200"/>
              </a:spcBef>
              <a:spcAft>
                <a:spcPts val="1200"/>
              </a:spcAft>
              <a:buNone/>
            </a:pPr>
            <a:r>
              <a:rPr lang="en-US" sz="4800" u="sng" kern="1200" spc="-50" dirty="0">
                <a:solidFill>
                  <a:srgbClr val="0000FF"/>
                </a:solidFill>
                <a:effectLst/>
                <a:latin typeface="Calibri" panose="020F0502020204030204" pitchFamily="34" charset="0"/>
                <a:ea typeface="Times New Roman" panose="02020603050405020304" pitchFamily="18" charset="0"/>
                <a:hlinkClick r:id="rId13"/>
              </a:rPr>
              <a:t>https://www.powerappsug.com/home</a:t>
            </a:r>
            <a:r>
              <a:rPr lang="en-US" sz="4800" kern="1200" spc="-50" dirty="0">
                <a:effectLst/>
                <a:latin typeface="Calibri" panose="020F0502020204030204" pitchFamily="34" charset="0"/>
                <a:ea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4"/>
              </a:rPr>
              <a:t>https://aka.ms/powerapps/admininaday</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5"/>
              </a:rPr>
              <a:t>https://docs.microsoft.com/en-us/power-platform/admin/admin-guide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5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5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
        <p:nvSpPr>
          <p:cNvPr id="7" name="Content Placeholder 6">
            <a:extLst>
              <a:ext uri="{FF2B5EF4-FFF2-40B4-BE49-F238E27FC236}">
                <a16:creationId xmlns:a16="http://schemas.microsoft.com/office/drawing/2014/main" id="{1F306EFA-6FCA-43D7-B311-D18551272860}"/>
              </a:ext>
            </a:extLst>
          </p:cNvPr>
          <p:cNvSpPr>
            <a:spLocks noGrp="1"/>
          </p:cNvSpPr>
          <p:nvPr>
            <p:ph sz="half" idx="2"/>
          </p:nvPr>
        </p:nvSpPr>
        <p:spPr>
          <a:xfrm>
            <a:off x="6574704" y="1531482"/>
            <a:ext cx="4835194" cy="4724021"/>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Calibri" panose="020F0502020204030204" pitchFamily="34" charset="0"/>
                <a:ea typeface="Calibri" panose="020F0502020204030204" pitchFamily="34" charset="0"/>
                <a:cs typeface="Times New Roman" panose="02020603050405020304" pitchFamily="18" charset="0"/>
              </a:rPr>
              <a:t>EDUCTION INDUSTRY ACCELERATOR</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6"/>
              </a:rPr>
              <a:t>https://github.com/microsoft/Industry-Accelerator-Education/releases/tag/3.0.0.0</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4800" b="1" dirty="0">
                <a:effectLst/>
                <a:latin typeface="Calibri" panose="020F0502020204030204" pitchFamily="34" charset="0"/>
                <a:ea typeface="Calibri" panose="020F0502020204030204" pitchFamily="34" charset="0"/>
                <a:cs typeface="Times New Roman" panose="02020603050405020304" pitchFamily="18" charset="0"/>
              </a:rPr>
              <a:t>MICROSOFT LEARN SITE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7"/>
              </a:rPr>
              <a:t>https://docs.microsoft.com/en-us/learn/powerplatform/</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4320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8AF0EF-8BBD-410A-B0FB-60681A183C32}"/>
              </a:ext>
            </a:extLst>
          </p:cNvPr>
          <p:cNvSpPr txBox="1"/>
          <p:nvPr/>
        </p:nvSpPr>
        <p:spPr>
          <a:xfrm>
            <a:off x="4621185" y="122915"/>
            <a:ext cx="6096000" cy="6206827"/>
          </a:xfrm>
          <a:prstGeom prst="rect">
            <a:avLst/>
          </a:prstGeom>
          <a:noFill/>
        </p:spPr>
        <p:txBody>
          <a:bodyPr wrap="square">
            <a:spAutoFit/>
          </a:bodyPr>
          <a:lstStyle/>
          <a:p>
            <a:pPr marL="0" marR="0">
              <a:spcBef>
                <a:spcPts val="0"/>
              </a:spcBef>
              <a:spcAft>
                <a:spcPts val="0"/>
              </a:spcAft>
            </a:pPr>
            <a:r>
              <a:rPr lang="en-US" sz="2400" b="0" dirty="0">
                <a:solidFill>
                  <a:srgbClr val="3B2E58"/>
                </a:solidFill>
                <a:effectLst/>
                <a:latin typeface="Segoe UI Semibold" panose="020B0702040204020203" pitchFamily="34" charset="0"/>
                <a:ea typeface="Times New Roman" panose="02020603050405020304" pitchFamily="18" charset="0"/>
              </a:rPr>
              <a:t>Gain the skills to help your organization create innovative solutions for an evolving business environment</a:t>
            </a:r>
            <a:endParaRPr lang="en-US" sz="2800" b="1" dirty="0">
              <a:solidFill>
                <a:srgbClr val="3B2E58"/>
              </a:solidFill>
              <a:latin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0" marR="0">
              <a:spcBef>
                <a:spcPts val="0"/>
              </a:spcBef>
              <a:spcAft>
                <a:spcPts val="1200"/>
              </a:spcAft>
            </a:pPr>
            <a:r>
              <a:rPr lang="en-US" sz="1200" dirty="0">
                <a:solidFill>
                  <a:srgbClr val="505050"/>
                </a:solidFill>
                <a:effectLst/>
                <a:latin typeface="Segoe UI" panose="020B0502040204020203" pitchFamily="34" charset="0"/>
                <a:ea typeface="Calibri" panose="020F0502020204030204" pitchFamily="34" charset="0"/>
              </a:rPr>
              <a:t>Drive innovation, support development, and rapidly respond to today’s evolving business challenges with </a:t>
            </a:r>
            <a:r>
              <a:rPr lang="en-US" sz="1200" b="1" dirty="0">
                <a:solidFill>
                  <a:srgbClr val="505050"/>
                </a:solidFill>
                <a:effectLst/>
                <a:latin typeface="Segoe UI" panose="020B0502040204020203" pitchFamily="34" charset="0"/>
                <a:ea typeface="Calibri" panose="020F0502020204030204" pitchFamily="34" charset="0"/>
              </a:rPr>
              <a:t>Microsoft Power Platform Virtual Training Day: Fundamentals</a:t>
            </a:r>
            <a:r>
              <a:rPr lang="en-US" sz="1200" dirty="0">
                <a:solidFill>
                  <a:srgbClr val="505050"/>
                </a:solidFill>
                <a:effectLst/>
                <a:latin typeface="Segoe UI" panose="020B0502040204020203" pitchFamily="34" charset="0"/>
                <a:ea typeface="Calibri" panose="020F0502020204030204" pitchFamily="34" charset="0"/>
              </a:rPr>
              <a:t>. During this free two-part event, you will discover how Power BI, PowerApps, and Power Automate can work together to allow everyone in an organization to build custom apps, automate workflows, and analyze data—regardless of technical expertise. Gain the skills to help your organization create innovative, future-proof solutions for an evolving business environment.</a:t>
            </a:r>
            <a:endParaRPr lang="en-US" sz="1200" dirty="0">
              <a:effectLst/>
              <a:latin typeface="Calibri" panose="020F0502020204030204" pitchFamily="34" charset="0"/>
              <a:ea typeface="Calibri" panose="020F0502020204030204" pitchFamily="34" charset="0"/>
            </a:endParaRPr>
          </a:p>
          <a:p>
            <a:pPr marL="0" marR="0">
              <a:spcBef>
                <a:spcPts val="0"/>
              </a:spcBef>
              <a:spcAft>
                <a:spcPts val="1200"/>
              </a:spcAft>
            </a:pPr>
            <a:r>
              <a:rPr lang="en-US" sz="1200" dirty="0">
                <a:solidFill>
                  <a:srgbClr val="505050"/>
                </a:solidFill>
                <a:effectLst/>
                <a:latin typeface="Segoe UI" panose="020B0502040204020203" pitchFamily="34" charset="0"/>
                <a:ea typeface="Calibri" panose="020F0502020204030204" pitchFamily="34" charset="0"/>
              </a:rPr>
              <a:t>You’ll learn how to:</a:t>
            </a:r>
            <a:endParaRPr lang="en-US" sz="1200" dirty="0">
              <a:effectLst/>
              <a:latin typeface="Calibri" panose="020F0502020204030204" pitchFamily="34" charset="0"/>
              <a:ea typeface="Calibri" panose="020F0502020204030204" pitchFamily="34" charset="0"/>
            </a:endParaRPr>
          </a:p>
          <a:p>
            <a:pPr marL="342900" marR="0" lvl="0" indent="-342900">
              <a:spcBef>
                <a:spcPts val="750"/>
              </a:spcBef>
              <a:spcAft>
                <a:spcPts val="750"/>
              </a:spcAft>
              <a:buSzPts val="1000"/>
              <a:buFont typeface="Symbol" panose="05050102010706020507" pitchFamily="18" charset="2"/>
              <a:buChar char=""/>
              <a:tabLst>
                <a:tab pos="457200" algn="l"/>
              </a:tabLst>
            </a:pPr>
            <a:r>
              <a:rPr lang="en-US" sz="1200" dirty="0">
                <a:solidFill>
                  <a:srgbClr val="505050"/>
                </a:solidFill>
                <a:effectLst/>
                <a:latin typeface="Segoe UI" panose="020B0502040204020203" pitchFamily="34" charset="0"/>
                <a:ea typeface="Times New Roman" panose="02020603050405020304" pitchFamily="18" charset="0"/>
              </a:rPr>
              <a:t>Prepare for the Microsoft Power Platform Fundamentals certification exam.</a:t>
            </a:r>
            <a:endParaRPr lang="en-US" sz="1200" dirty="0">
              <a:effectLst/>
              <a:latin typeface="Calibri" panose="020F0502020204030204" pitchFamily="34" charset="0"/>
              <a:ea typeface="Calibri" panose="020F0502020204030204" pitchFamily="34" charset="0"/>
            </a:endParaRPr>
          </a:p>
          <a:p>
            <a:pPr marL="342900" marR="0" lvl="0" indent="-342900">
              <a:spcBef>
                <a:spcPts val="750"/>
              </a:spcBef>
              <a:spcAft>
                <a:spcPts val="750"/>
              </a:spcAft>
              <a:buSzPts val="1000"/>
              <a:buFont typeface="Symbol" panose="05050102010706020507" pitchFamily="18" charset="2"/>
              <a:buChar char=""/>
              <a:tabLst>
                <a:tab pos="457200" algn="l"/>
              </a:tabLst>
            </a:pPr>
            <a:r>
              <a:rPr lang="en-US" sz="1200" dirty="0">
                <a:solidFill>
                  <a:srgbClr val="505050"/>
                </a:solidFill>
                <a:effectLst/>
                <a:latin typeface="Segoe UI" panose="020B0502040204020203" pitchFamily="34" charset="0"/>
                <a:ea typeface="Times New Roman" panose="02020603050405020304" pitchFamily="18" charset="0"/>
              </a:rPr>
              <a:t>Build and manage innovative business solutions with Power Platform.</a:t>
            </a:r>
            <a:endParaRPr lang="en-US" sz="1200" dirty="0">
              <a:effectLst/>
              <a:latin typeface="Calibri" panose="020F0502020204030204" pitchFamily="34" charset="0"/>
              <a:ea typeface="Calibri" panose="020F0502020204030204" pitchFamily="34" charset="0"/>
            </a:endParaRPr>
          </a:p>
          <a:p>
            <a:pPr marL="342900" marR="0" lvl="0" indent="-342900">
              <a:spcBef>
                <a:spcPts val="750"/>
              </a:spcBef>
              <a:spcAft>
                <a:spcPts val="750"/>
              </a:spcAft>
              <a:buSzPts val="1000"/>
              <a:buFont typeface="Symbol" panose="05050102010706020507" pitchFamily="18" charset="2"/>
              <a:buChar char=""/>
              <a:tabLst>
                <a:tab pos="457200" algn="l"/>
              </a:tabLst>
            </a:pPr>
            <a:r>
              <a:rPr lang="en-US" sz="1200" dirty="0">
                <a:solidFill>
                  <a:srgbClr val="505050"/>
                </a:solidFill>
                <a:effectLst/>
                <a:latin typeface="Segoe UI" panose="020B0502040204020203" pitchFamily="34" charset="0"/>
                <a:ea typeface="Times New Roman" panose="02020603050405020304" pitchFamily="18" charset="0"/>
              </a:rPr>
              <a:t>Easily connect all your data to analyze business performance with custom-built apps.</a:t>
            </a:r>
            <a:endParaRPr lang="en-US" sz="1200" dirty="0">
              <a:effectLst/>
              <a:latin typeface="Calibri" panose="020F0502020204030204" pitchFamily="34" charset="0"/>
              <a:ea typeface="Calibri" panose="020F0502020204030204" pitchFamily="34" charset="0"/>
            </a:endParaRPr>
          </a:p>
          <a:p>
            <a:pPr marL="342900" marR="0" lvl="0" indent="-342900">
              <a:spcBef>
                <a:spcPts val="750"/>
              </a:spcBef>
              <a:spcAft>
                <a:spcPts val="750"/>
              </a:spcAft>
              <a:buSzPts val="1000"/>
              <a:buFont typeface="Symbol" panose="05050102010706020507" pitchFamily="18" charset="2"/>
              <a:buChar char=""/>
              <a:tabLst>
                <a:tab pos="457200" algn="l"/>
              </a:tabLst>
            </a:pPr>
            <a:r>
              <a:rPr lang="en-US" sz="1200" dirty="0">
                <a:solidFill>
                  <a:srgbClr val="505050"/>
                </a:solidFill>
                <a:effectLst/>
                <a:latin typeface="Segoe UI" panose="020B0502040204020203" pitchFamily="34" charset="0"/>
                <a:ea typeface="Times New Roman" panose="02020603050405020304" pitchFamily="18" charset="0"/>
              </a:rPr>
              <a:t>Automate workflows to improve daily processes, regardless of your technical expertise.</a:t>
            </a:r>
            <a:endParaRPr lang="en-US" sz="1200" dirty="0">
              <a:effectLst/>
              <a:latin typeface="Calibri" panose="020F0502020204030204" pitchFamily="34" charset="0"/>
              <a:ea typeface="Calibri" panose="020F0502020204030204" pitchFamily="34" charset="0"/>
            </a:endParaRPr>
          </a:p>
          <a:p>
            <a:pPr marL="0" marR="0">
              <a:spcBef>
                <a:spcPts val="1200"/>
              </a:spcBef>
              <a:spcAft>
                <a:spcPts val="1200"/>
              </a:spcAft>
            </a:pPr>
            <a:r>
              <a:rPr lang="en-US" sz="1200" dirty="0">
                <a:solidFill>
                  <a:srgbClr val="505050"/>
                </a:solidFill>
                <a:effectLst/>
                <a:latin typeface="Segoe UI" panose="020B0502040204020203" pitchFamily="34" charset="0"/>
                <a:ea typeface="Calibri" panose="020F0502020204030204" pitchFamily="34" charset="0"/>
              </a:rPr>
              <a:t>Ready to become certified? After completing this free training, you’ll be eligible to take the </a:t>
            </a:r>
            <a:r>
              <a:rPr lang="en-US" sz="1200" u="sng" dirty="0">
                <a:solidFill>
                  <a:srgbClr val="0078D4"/>
                </a:solidFill>
                <a:effectLst/>
                <a:latin typeface="Segoe UI" panose="020B0502040204020203" pitchFamily="34" charset="0"/>
                <a:ea typeface="Calibri" panose="020F0502020204030204" pitchFamily="34" charset="0"/>
                <a:hlinkClick r:id="rId2"/>
              </a:rPr>
              <a:t>Microsoft Power Platform Fundamentals certification exam</a:t>
            </a:r>
            <a:r>
              <a:rPr lang="en-US" sz="1200" dirty="0">
                <a:solidFill>
                  <a:srgbClr val="505050"/>
                </a:solidFill>
                <a:effectLst/>
                <a:latin typeface="Segoe UI" panose="020B0502040204020203" pitchFamily="34" charset="0"/>
                <a:ea typeface="Calibri" panose="020F0502020204030204" pitchFamily="34" charset="0"/>
              </a:rPr>
              <a:t> at no cost.</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solidFill>
                  <a:srgbClr val="505050"/>
                </a:solidFill>
                <a:effectLst/>
                <a:latin typeface="Segoe UI" panose="020B0502040204020203" pitchFamily="34" charset="0"/>
                <a:ea typeface="Calibri" panose="020F0502020204030204" pitchFamily="34" charset="0"/>
              </a:rPr>
              <a:t>Gain the insights and confidence you need to support development, innovation, and crisis response in your organization. Space is limited—reserve your virtual seat today.</a:t>
            </a:r>
            <a:endParaRPr lang="en-US" sz="12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441C9CCB-E979-4E7F-B5C6-CDB9707426CA}"/>
              </a:ext>
            </a:extLst>
          </p:cNvPr>
          <p:cNvSpPr>
            <a:spLocks noChangeArrowheads="1"/>
          </p:cNvSpPr>
          <p:nvPr/>
        </p:nvSpPr>
        <p:spPr bwMode="auto">
          <a:xfrm>
            <a:off x="-1119447" y="-2743200"/>
            <a:ext cx="31339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56875835-0CD2-4F1C-A89F-2BD3C598BC74}"/>
              </a:ext>
            </a:extLst>
          </p:cNvPr>
          <p:cNvGraphicFramePr/>
          <p:nvPr>
            <p:extLst>
              <p:ext uri="{D42A27DB-BD31-4B8C-83A1-F6EECF244321}">
                <p14:modId xmlns:p14="http://schemas.microsoft.com/office/powerpoint/2010/main" val="2048526247"/>
              </p:ext>
            </p:extLst>
          </p:nvPr>
        </p:nvGraphicFramePr>
        <p:xfrm>
          <a:off x="221673" y="182880"/>
          <a:ext cx="3705419" cy="1288821"/>
        </p:xfrm>
        <a:graphic>
          <a:graphicData uri="http://schemas.openxmlformats.org/drawingml/2006/table">
            <a:tbl>
              <a:tblPr firstRow="1" firstCol="1" bandRow="1">
                <a:tableStyleId>{5C22544A-7EE6-4342-B048-85BDC9FD1C3A}</a:tableStyleId>
              </a:tblPr>
              <a:tblGrid>
                <a:gridCol w="3705419">
                  <a:extLst>
                    <a:ext uri="{9D8B030D-6E8A-4147-A177-3AD203B41FA5}">
                      <a16:colId xmlns:a16="http://schemas.microsoft.com/office/drawing/2014/main" val="3057133099"/>
                    </a:ext>
                  </a:extLst>
                </a:gridCol>
              </a:tblGrid>
              <a:tr h="1288821">
                <a:tc>
                  <a:txBody>
                    <a:bodyPr/>
                    <a:lstStyle/>
                    <a:p>
                      <a:pPr marL="0" marR="0" algn="l" fontAlgn="ctr">
                        <a:lnSpc>
                          <a:spcPct val="107000"/>
                        </a:lnSpc>
                        <a:spcBef>
                          <a:spcPts val="0"/>
                        </a:spcBef>
                        <a:spcAft>
                          <a:spcPts val="0"/>
                        </a:spcAft>
                      </a:pPr>
                      <a:r>
                        <a:rPr lang="en-US" sz="1800" u="none" strike="noStrike" cap="all" dirty="0">
                          <a:effectLst/>
                        </a:rPr>
                        <a:t>Virtual event</a:t>
                      </a:r>
                      <a:br>
                        <a:rPr lang="en-US" sz="1800" u="none" strike="noStrike" dirty="0">
                          <a:effectLst/>
                        </a:rPr>
                      </a:br>
                      <a:r>
                        <a:rPr lang="en-US" sz="1800" u="none" strike="noStrike" dirty="0">
                          <a:effectLst/>
                        </a:rPr>
                        <a:t>Tuesday, December 15, 2020</a:t>
                      </a:r>
                      <a:br>
                        <a:rPr lang="en-US" sz="1800" u="none" strike="noStrike" dirty="0">
                          <a:effectLst/>
                        </a:rPr>
                      </a:br>
                      <a:r>
                        <a:rPr lang="en-US" sz="1800" u="none" strike="noStrike" dirty="0">
                          <a:effectLst/>
                        </a:rPr>
                        <a:t>10:00 AM–1:30 PM (Pacific Time) </a:t>
                      </a:r>
                      <a:endParaRPr lang="en-US" sz="1800" b="0" i="0" u="none" strike="noStrike" dirty="0">
                        <a:effectLst/>
                        <a:latin typeface="Arial" panose="020B0604020202020204" pitchFamily="34" charset="0"/>
                      </a:endParaRPr>
                    </a:p>
                  </a:txBody>
                  <a:tcPr marL="95250" marR="4763" marT="4763" marB="0" anchor="ctr"/>
                </a:tc>
                <a:extLst>
                  <a:ext uri="{0D108BD9-81ED-4DB2-BD59-A6C34878D82A}">
                    <a16:rowId xmlns:a16="http://schemas.microsoft.com/office/drawing/2014/main" val="2464649099"/>
                  </a:ext>
                </a:extLst>
              </a:tr>
            </a:tbl>
          </a:graphicData>
        </a:graphic>
      </p:graphicFrame>
      <p:sp>
        <p:nvSpPr>
          <p:cNvPr id="3" name="Rectangle 1">
            <a:hlinkClick r:id="rId3"/>
            <a:extLst>
              <a:ext uri="{FF2B5EF4-FFF2-40B4-BE49-F238E27FC236}">
                <a16:creationId xmlns:a16="http://schemas.microsoft.com/office/drawing/2014/main" id="{75DA8821-E16D-4059-A4E7-990A9A171F5C}"/>
              </a:ext>
            </a:extLst>
          </p:cNvPr>
          <p:cNvSpPr>
            <a:spLocks noChangeArrowheads="1"/>
          </p:cNvSpPr>
          <p:nvPr/>
        </p:nvSpPr>
        <p:spPr bwMode="auto">
          <a:xfrm>
            <a:off x="0" y="-51036"/>
            <a:ext cx="3532307" cy="50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144A00B-3617-470F-82C8-F2EBE412D634}"/>
              </a:ext>
            </a:extLst>
          </p:cNvPr>
          <p:cNvSpPr txBox="1"/>
          <p:nvPr/>
        </p:nvSpPr>
        <p:spPr>
          <a:xfrm>
            <a:off x="221673" y="1928553"/>
            <a:ext cx="3836303" cy="1754326"/>
          </a:xfrm>
          <a:prstGeom prst="rect">
            <a:avLst/>
          </a:prstGeom>
          <a:noFill/>
        </p:spPr>
        <p:txBody>
          <a:bodyPr wrap="square" rtlCol="0">
            <a:spAutoFit/>
          </a:bodyPr>
          <a:lstStyle/>
          <a:p>
            <a:r>
              <a:rPr lang="en-US" b="1" dirty="0"/>
              <a:t>Registration link:</a:t>
            </a:r>
          </a:p>
          <a:p>
            <a:endParaRPr lang="en-US" dirty="0"/>
          </a:p>
          <a:p>
            <a:r>
              <a:rPr lang="en-US" dirty="0">
                <a:hlinkClick r:id="rId3"/>
              </a:rPr>
              <a:t>https://mktoevents.com/Microsoft+Event/209340/157-GQE-382</a:t>
            </a:r>
            <a:endParaRPr lang="en-US" dirty="0"/>
          </a:p>
          <a:p>
            <a:endParaRPr lang="en-US" dirty="0"/>
          </a:p>
          <a:p>
            <a:endParaRPr lang="en-US" dirty="0"/>
          </a:p>
        </p:txBody>
      </p:sp>
    </p:spTree>
    <p:extLst>
      <p:ext uri="{BB962C8B-B14F-4D97-AF65-F5344CB8AC3E}">
        <p14:creationId xmlns:p14="http://schemas.microsoft.com/office/powerpoint/2010/main" val="124528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77D-14D2-45A2-B015-BC769FBF7025}"/>
              </a:ext>
            </a:extLst>
          </p:cNvPr>
          <p:cNvSpPr>
            <a:spLocks noGrp="1"/>
          </p:cNvSpPr>
          <p:nvPr>
            <p:ph type="title"/>
          </p:nvPr>
        </p:nvSpPr>
        <p:spPr>
          <a:xfrm>
            <a:off x="585216" y="2703409"/>
            <a:ext cx="9144000" cy="830997"/>
          </a:xfrm>
        </p:spPr>
        <p:txBody>
          <a:bodyPr/>
          <a:lstStyle/>
          <a:p>
            <a:r>
              <a:rPr lang="en-US" sz="6000" dirty="0">
                <a:cs typeface="Segoe UI"/>
              </a:rPr>
              <a:t>Wrap Up and QA</a:t>
            </a:r>
            <a:endParaRPr lang="en-US" sz="6000" dirty="0"/>
          </a:p>
        </p:txBody>
      </p:sp>
    </p:spTree>
    <p:extLst>
      <p:ext uri="{BB962C8B-B14F-4D97-AF65-F5344CB8AC3E}">
        <p14:creationId xmlns:p14="http://schemas.microsoft.com/office/powerpoint/2010/main" val="263024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56EA7-0A77-455C-A0F9-6085B3403FFD}"/>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D18A343F-9672-495C-A26B-6BBF19C9191A}"/>
              </a:ext>
            </a:extLst>
          </p:cNvPr>
          <p:cNvSpPr>
            <a:spLocks noGrp="1"/>
          </p:cNvSpPr>
          <p:nvPr>
            <p:ph idx="1"/>
          </p:nvPr>
        </p:nvSpPr>
        <p:spPr/>
        <p:txBody>
          <a:bodyPr>
            <a:normAutofit/>
          </a:bodyPr>
          <a:lstStyle/>
          <a:p>
            <a:r>
              <a:rPr lang="en-US" dirty="0"/>
              <a:t>Power Platform Overview</a:t>
            </a:r>
          </a:p>
          <a:p>
            <a:r>
              <a:rPr lang="en-US" dirty="0"/>
              <a:t>Power App examples</a:t>
            </a:r>
          </a:p>
          <a:p>
            <a:r>
              <a:rPr lang="en-US" dirty="0"/>
              <a:t>Demo of agile end to end  business processes</a:t>
            </a:r>
          </a:p>
          <a:p>
            <a:r>
              <a:rPr lang="en-US" dirty="0"/>
              <a:t>Wrap Up and QA</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2304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015316-02B4-4894-9371-65F3E45C812B}"/>
              </a:ext>
            </a:extLst>
          </p:cNvPr>
          <p:cNvSpPr>
            <a:spLocks noGrp="1"/>
          </p:cNvSpPr>
          <p:nvPr>
            <p:ph type="title"/>
          </p:nvPr>
        </p:nvSpPr>
        <p:spPr>
          <a:xfrm>
            <a:off x="831850" y="2268536"/>
            <a:ext cx="10515600" cy="2370781"/>
          </a:xfrm>
        </p:spPr>
        <p:txBody>
          <a:bodyPr>
            <a:normAutofit fontScale="90000"/>
          </a:bodyPr>
          <a:lstStyle/>
          <a:p>
            <a:r>
              <a:rPr lang="en-US" dirty="0"/>
              <a:t>Thank You!</a:t>
            </a:r>
            <a:br>
              <a:rPr lang="en-US" dirty="0"/>
            </a:br>
            <a:br>
              <a:rPr lang="en-US" dirty="0"/>
            </a:br>
            <a:r>
              <a:rPr lang="en-US" dirty="0"/>
              <a:t>Stan Ray</a:t>
            </a:r>
            <a:br>
              <a:rPr lang="en-US" dirty="0"/>
            </a:br>
            <a:r>
              <a:rPr lang="en-US" sz="3100" dirty="0"/>
              <a:t>US EDU Power Platform and Dynamics Team</a:t>
            </a:r>
            <a:br>
              <a:rPr lang="en-US" sz="3100" dirty="0"/>
            </a:br>
            <a:r>
              <a:rPr lang="en-US" sz="3100" dirty="0"/>
              <a:t>StanRay@Microsoft.com</a:t>
            </a:r>
            <a:br>
              <a:rPr lang="en-US" dirty="0"/>
            </a:br>
            <a:endParaRPr lang="en-US" dirty="0"/>
          </a:p>
        </p:txBody>
      </p:sp>
      <p:sp>
        <p:nvSpPr>
          <p:cNvPr id="5" name="Text Placeholder 4">
            <a:extLst>
              <a:ext uri="{FF2B5EF4-FFF2-40B4-BE49-F238E27FC236}">
                <a16:creationId xmlns:a16="http://schemas.microsoft.com/office/drawing/2014/main" id="{596D7E3A-1BE6-4A1F-AA94-EB6E072B96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14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77D-14D2-45A2-B015-BC769FBF7025}"/>
              </a:ext>
            </a:extLst>
          </p:cNvPr>
          <p:cNvSpPr>
            <a:spLocks noGrp="1"/>
          </p:cNvSpPr>
          <p:nvPr>
            <p:ph type="title"/>
          </p:nvPr>
        </p:nvSpPr>
        <p:spPr>
          <a:xfrm>
            <a:off x="585216" y="2703409"/>
            <a:ext cx="9144000" cy="830997"/>
          </a:xfrm>
        </p:spPr>
        <p:txBody>
          <a:bodyPr/>
          <a:lstStyle/>
          <a:p>
            <a:r>
              <a:rPr lang="en-US" sz="6000" dirty="0">
                <a:cs typeface="Segoe UI"/>
              </a:rPr>
              <a:t>Power Platform Fundamentals</a:t>
            </a:r>
            <a:endParaRPr lang="en-US" sz="6000" dirty="0"/>
          </a:p>
        </p:txBody>
      </p:sp>
    </p:spTree>
    <p:extLst>
      <p:ext uri="{BB962C8B-B14F-4D97-AF65-F5344CB8AC3E}">
        <p14:creationId xmlns:p14="http://schemas.microsoft.com/office/powerpoint/2010/main" val="93193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EDD9-7703-4291-8FE7-89477445F964}"/>
              </a:ext>
            </a:extLst>
          </p:cNvPr>
          <p:cNvSpPr>
            <a:spLocks noGrp="1"/>
          </p:cNvSpPr>
          <p:nvPr>
            <p:ph type="title"/>
          </p:nvPr>
        </p:nvSpPr>
        <p:spPr/>
        <p:txBody>
          <a:bodyPr/>
          <a:lstStyle/>
          <a:p>
            <a:r>
              <a:rPr lang="en-US" dirty="0"/>
              <a:t>Several challenges block your path</a:t>
            </a:r>
            <a:endParaRPr lang="en-US" sz="3137" dirty="0"/>
          </a:p>
        </p:txBody>
      </p:sp>
      <p:grpSp>
        <p:nvGrpSpPr>
          <p:cNvPr id="60" name="Group 59">
            <a:extLst>
              <a:ext uri="{FF2B5EF4-FFF2-40B4-BE49-F238E27FC236}">
                <a16:creationId xmlns:a16="http://schemas.microsoft.com/office/drawing/2014/main" id="{D7A47A6C-310E-B94E-AF82-82905BA78D58}"/>
              </a:ext>
            </a:extLst>
          </p:cNvPr>
          <p:cNvGrpSpPr/>
          <p:nvPr/>
        </p:nvGrpSpPr>
        <p:grpSpPr>
          <a:xfrm>
            <a:off x="462275" y="4078850"/>
            <a:ext cx="1954657" cy="1834071"/>
            <a:chOff x="471544" y="4160143"/>
            <a:chExt cx="1993852" cy="1870848"/>
          </a:xfrm>
        </p:grpSpPr>
        <p:sp>
          <p:nvSpPr>
            <p:cNvPr id="52" name="Rectangle 51">
              <a:extLst>
                <a:ext uri="{FF2B5EF4-FFF2-40B4-BE49-F238E27FC236}">
                  <a16:creationId xmlns:a16="http://schemas.microsoft.com/office/drawing/2014/main" id="{79724926-1B92-754D-9B52-464A096ACDA0}"/>
                </a:ext>
              </a:extLst>
            </p:cNvPr>
            <p:cNvSpPr/>
            <p:nvPr/>
          </p:nvSpPr>
          <p:spPr bwMode="auto">
            <a:xfrm>
              <a:off x="471544" y="4160143"/>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a:extLst>
                <a:ext uri="{FF2B5EF4-FFF2-40B4-BE49-F238E27FC236}">
                  <a16:creationId xmlns:a16="http://schemas.microsoft.com/office/drawing/2014/main" id="{0A4A1F50-0F67-2049-8C49-8DDC8FF567D2}"/>
                </a:ext>
              </a:extLst>
            </p:cNvPr>
            <p:cNvPicPr>
              <a:picLocks noChangeAspect="1"/>
            </p:cNvPicPr>
            <p:nvPr/>
          </p:nvPicPr>
          <p:blipFill>
            <a:blip r:embed="rId3"/>
            <a:stretch>
              <a:fillRect/>
            </a:stretch>
          </p:blipFill>
          <p:spPr>
            <a:xfrm>
              <a:off x="1118880" y="4397104"/>
              <a:ext cx="699182" cy="745794"/>
            </a:xfrm>
            <a:prstGeom prst="rect">
              <a:avLst/>
            </a:prstGeom>
          </p:spPr>
        </p:pic>
        <p:sp>
          <p:nvSpPr>
            <p:cNvPr id="27" name="Rectangle 26">
              <a:extLst>
                <a:ext uri="{FF2B5EF4-FFF2-40B4-BE49-F238E27FC236}">
                  <a16:creationId xmlns:a16="http://schemas.microsoft.com/office/drawing/2014/main" id="{E868AF1F-5D43-45DE-8DF2-B571352F8743}"/>
                </a:ext>
              </a:extLst>
            </p:cNvPr>
            <p:cNvSpPr/>
            <p:nvPr/>
          </p:nvSpPr>
          <p:spPr>
            <a:xfrm>
              <a:off x="844008" y="5386679"/>
              <a:ext cx="1248925" cy="492245"/>
            </a:xfrm>
            <a:prstGeom prst="rect">
              <a:avLst/>
            </a:prstGeom>
          </p:spPr>
          <p:txBody>
            <a:bodyPr wrap="non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Incompatibility</a:t>
              </a:r>
            </a:p>
            <a:p>
              <a:pPr algn="ctr" defTabSz="914225">
                <a:buClr>
                  <a:srgbClr val="0078D7"/>
                </a:buClr>
                <a:defRPr/>
              </a:pPr>
              <a:r>
                <a:rPr lang="en-US" sz="1568" dirty="0">
                  <a:solidFill>
                    <a:schemeClr val="accent6"/>
                  </a:solidFill>
                  <a:cs typeface="Segoe UI Semilight" panose="020B0402040204020203" pitchFamily="34" charset="0"/>
                </a:rPr>
                <a:t>across apps</a:t>
              </a:r>
            </a:p>
          </p:txBody>
        </p:sp>
      </p:grpSp>
      <p:grpSp>
        <p:nvGrpSpPr>
          <p:cNvPr id="62" name="Group 61">
            <a:extLst>
              <a:ext uri="{FF2B5EF4-FFF2-40B4-BE49-F238E27FC236}">
                <a16:creationId xmlns:a16="http://schemas.microsoft.com/office/drawing/2014/main" id="{E2E8D264-7BE3-0549-8318-BB480913B68D}"/>
              </a:ext>
            </a:extLst>
          </p:cNvPr>
          <p:cNvGrpSpPr/>
          <p:nvPr/>
        </p:nvGrpSpPr>
        <p:grpSpPr>
          <a:xfrm>
            <a:off x="5152756" y="4078850"/>
            <a:ext cx="1954657" cy="1834071"/>
            <a:chOff x="5256079" y="4160143"/>
            <a:chExt cx="1993852" cy="1870848"/>
          </a:xfrm>
        </p:grpSpPr>
        <p:sp>
          <p:nvSpPr>
            <p:cNvPr id="49" name="Rectangle 48">
              <a:extLst>
                <a:ext uri="{FF2B5EF4-FFF2-40B4-BE49-F238E27FC236}">
                  <a16:creationId xmlns:a16="http://schemas.microsoft.com/office/drawing/2014/main" id="{63C1D2F5-9DDD-4C44-8D80-2B0EF1845473}"/>
                </a:ext>
              </a:extLst>
            </p:cNvPr>
            <p:cNvSpPr/>
            <p:nvPr/>
          </p:nvSpPr>
          <p:spPr bwMode="auto">
            <a:xfrm>
              <a:off x="5256079" y="4160143"/>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a:extLst>
                <a:ext uri="{FF2B5EF4-FFF2-40B4-BE49-F238E27FC236}">
                  <a16:creationId xmlns:a16="http://schemas.microsoft.com/office/drawing/2014/main" id="{355DF2CD-C343-3647-9B59-C2FF5B49A993}"/>
                </a:ext>
              </a:extLst>
            </p:cNvPr>
            <p:cNvPicPr>
              <a:picLocks noChangeAspect="1"/>
            </p:cNvPicPr>
            <p:nvPr/>
          </p:nvPicPr>
          <p:blipFill>
            <a:blip r:embed="rId4"/>
            <a:stretch>
              <a:fillRect/>
            </a:stretch>
          </p:blipFill>
          <p:spPr>
            <a:xfrm>
              <a:off x="5893462" y="4475176"/>
              <a:ext cx="719085" cy="667722"/>
            </a:xfrm>
            <a:prstGeom prst="rect">
              <a:avLst/>
            </a:prstGeom>
          </p:spPr>
        </p:pic>
        <p:sp>
          <p:nvSpPr>
            <p:cNvPr id="34" name="Rectangle 33">
              <a:extLst>
                <a:ext uri="{FF2B5EF4-FFF2-40B4-BE49-F238E27FC236}">
                  <a16:creationId xmlns:a16="http://schemas.microsoft.com/office/drawing/2014/main" id="{3F8476AD-6B41-4996-A55C-5D76D975F454}"/>
                </a:ext>
              </a:extLst>
            </p:cNvPr>
            <p:cNvSpPr/>
            <p:nvPr/>
          </p:nvSpPr>
          <p:spPr>
            <a:xfrm>
              <a:off x="5735089" y="5386679"/>
              <a:ext cx="1035833" cy="492245"/>
            </a:xfrm>
            <a:prstGeom prst="rect">
              <a:avLst/>
            </a:prstGeom>
          </p:spPr>
          <p:txBody>
            <a:bodyPr wrap="non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“Shadow IT”</a:t>
              </a:r>
            </a:p>
            <a:p>
              <a:pPr algn="ctr" defTabSz="914225">
                <a:buClr>
                  <a:srgbClr val="0078D7"/>
                </a:buClr>
                <a:defRPr/>
              </a:pPr>
              <a:r>
                <a:rPr lang="en-US" sz="1568" dirty="0">
                  <a:solidFill>
                    <a:schemeClr val="accent6"/>
                  </a:solidFill>
                  <a:cs typeface="Segoe UI Semilight" panose="020B0402040204020203" pitchFamily="34" charset="0"/>
                </a:rPr>
                <a:t>governance</a:t>
              </a:r>
            </a:p>
          </p:txBody>
        </p:sp>
      </p:grpSp>
      <p:grpSp>
        <p:nvGrpSpPr>
          <p:cNvPr id="63" name="Group 62">
            <a:extLst>
              <a:ext uri="{FF2B5EF4-FFF2-40B4-BE49-F238E27FC236}">
                <a16:creationId xmlns:a16="http://schemas.microsoft.com/office/drawing/2014/main" id="{884D44AC-4AFD-1C49-821B-0B8582A6A5A6}"/>
              </a:ext>
            </a:extLst>
          </p:cNvPr>
          <p:cNvGrpSpPr/>
          <p:nvPr/>
        </p:nvGrpSpPr>
        <p:grpSpPr>
          <a:xfrm>
            <a:off x="7510492" y="4078850"/>
            <a:ext cx="1954657" cy="1834071"/>
            <a:chOff x="7661092" y="4160143"/>
            <a:chExt cx="1993852" cy="1870848"/>
          </a:xfrm>
        </p:grpSpPr>
        <p:sp>
          <p:nvSpPr>
            <p:cNvPr id="48" name="Rectangle 47">
              <a:extLst>
                <a:ext uri="{FF2B5EF4-FFF2-40B4-BE49-F238E27FC236}">
                  <a16:creationId xmlns:a16="http://schemas.microsoft.com/office/drawing/2014/main" id="{9318F149-AE8E-904D-BB2A-12E1EC0759E5}"/>
                </a:ext>
              </a:extLst>
            </p:cNvPr>
            <p:cNvSpPr/>
            <p:nvPr/>
          </p:nvSpPr>
          <p:spPr bwMode="auto">
            <a:xfrm>
              <a:off x="7661092" y="4160143"/>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61CB69C5-0D7A-3041-9199-360765DE0129}"/>
                </a:ext>
              </a:extLst>
            </p:cNvPr>
            <p:cNvPicPr>
              <a:picLocks noChangeAspect="1"/>
            </p:cNvPicPr>
            <p:nvPr/>
          </p:nvPicPr>
          <p:blipFill>
            <a:blip r:embed="rId5"/>
            <a:stretch>
              <a:fillRect/>
            </a:stretch>
          </p:blipFill>
          <p:spPr>
            <a:xfrm>
              <a:off x="8343419" y="4449494"/>
              <a:ext cx="629200" cy="693404"/>
            </a:xfrm>
            <a:prstGeom prst="rect">
              <a:avLst/>
            </a:prstGeom>
          </p:spPr>
        </p:pic>
        <p:sp>
          <p:nvSpPr>
            <p:cNvPr id="35" name="Rectangle 34">
              <a:extLst>
                <a:ext uri="{FF2B5EF4-FFF2-40B4-BE49-F238E27FC236}">
                  <a16:creationId xmlns:a16="http://schemas.microsoft.com/office/drawing/2014/main" id="{3B2F691E-5976-48C9-A2A8-5B93FAD31954}"/>
                </a:ext>
              </a:extLst>
            </p:cNvPr>
            <p:cNvSpPr/>
            <p:nvPr/>
          </p:nvSpPr>
          <p:spPr>
            <a:xfrm>
              <a:off x="8144030" y="5386679"/>
              <a:ext cx="1027984" cy="492245"/>
            </a:xfrm>
            <a:prstGeom prst="rect">
              <a:avLst/>
            </a:prstGeom>
          </p:spPr>
          <p:txBody>
            <a:bodyPr wrap="non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Using legacy</a:t>
              </a:r>
            </a:p>
            <a:p>
              <a:pPr algn="ctr" defTabSz="914225">
                <a:buClr>
                  <a:srgbClr val="0078D7"/>
                </a:buClr>
                <a:defRPr/>
              </a:pPr>
              <a:r>
                <a:rPr lang="en-US" sz="1568" dirty="0">
                  <a:solidFill>
                    <a:schemeClr val="accent6"/>
                  </a:solidFill>
                  <a:cs typeface="Segoe UI Semilight" panose="020B0402040204020203" pitchFamily="34" charset="0"/>
                </a:rPr>
                <a:t>technology</a:t>
              </a:r>
            </a:p>
          </p:txBody>
        </p:sp>
      </p:grpSp>
      <p:grpSp>
        <p:nvGrpSpPr>
          <p:cNvPr id="64" name="Group 63">
            <a:extLst>
              <a:ext uri="{FF2B5EF4-FFF2-40B4-BE49-F238E27FC236}">
                <a16:creationId xmlns:a16="http://schemas.microsoft.com/office/drawing/2014/main" id="{7ABCEAD6-276F-0348-8706-BB9FFF783F2C}"/>
              </a:ext>
            </a:extLst>
          </p:cNvPr>
          <p:cNvGrpSpPr/>
          <p:nvPr/>
        </p:nvGrpSpPr>
        <p:grpSpPr>
          <a:xfrm>
            <a:off x="9843657" y="4078850"/>
            <a:ext cx="1954657" cy="1834071"/>
            <a:chOff x="10041042" y="4160143"/>
            <a:chExt cx="1993852" cy="1870848"/>
          </a:xfrm>
        </p:grpSpPr>
        <p:sp>
          <p:nvSpPr>
            <p:cNvPr id="56" name="Rectangle 55">
              <a:extLst>
                <a:ext uri="{FF2B5EF4-FFF2-40B4-BE49-F238E27FC236}">
                  <a16:creationId xmlns:a16="http://schemas.microsoft.com/office/drawing/2014/main" id="{56D55847-450C-7945-96A4-1B29042669EC}"/>
                </a:ext>
              </a:extLst>
            </p:cNvPr>
            <p:cNvSpPr/>
            <p:nvPr/>
          </p:nvSpPr>
          <p:spPr bwMode="auto">
            <a:xfrm>
              <a:off x="10041042" y="4160143"/>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a:extLst>
                <a:ext uri="{FF2B5EF4-FFF2-40B4-BE49-F238E27FC236}">
                  <a16:creationId xmlns:a16="http://schemas.microsoft.com/office/drawing/2014/main" id="{8C78481A-26E5-7342-BF6E-A0769EB7637A}"/>
                </a:ext>
              </a:extLst>
            </p:cNvPr>
            <p:cNvPicPr>
              <a:picLocks noChangeAspect="1"/>
            </p:cNvPicPr>
            <p:nvPr/>
          </p:nvPicPr>
          <p:blipFill>
            <a:blip r:embed="rId6"/>
            <a:stretch>
              <a:fillRect/>
            </a:stretch>
          </p:blipFill>
          <p:spPr>
            <a:xfrm>
              <a:off x="10661234" y="4336368"/>
              <a:ext cx="753468" cy="806530"/>
            </a:xfrm>
            <a:prstGeom prst="rect">
              <a:avLst/>
            </a:prstGeom>
          </p:spPr>
        </p:pic>
        <p:sp>
          <p:nvSpPr>
            <p:cNvPr id="36" name="Rectangle 35">
              <a:extLst>
                <a:ext uri="{FF2B5EF4-FFF2-40B4-BE49-F238E27FC236}">
                  <a16:creationId xmlns:a16="http://schemas.microsoft.com/office/drawing/2014/main" id="{A6D29309-2D5C-4A95-923C-4A3E3EB0FB73}"/>
                </a:ext>
              </a:extLst>
            </p:cNvPr>
            <p:cNvSpPr/>
            <p:nvPr/>
          </p:nvSpPr>
          <p:spPr>
            <a:xfrm>
              <a:off x="10522078" y="5386679"/>
              <a:ext cx="1031778" cy="492245"/>
            </a:xfrm>
            <a:prstGeom prst="rect">
              <a:avLst/>
            </a:prstGeom>
          </p:spPr>
          <p:txBody>
            <a:bodyPr wrap="non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Security and</a:t>
              </a:r>
            </a:p>
            <a:p>
              <a:pPr algn="ctr" defTabSz="914225">
                <a:buClr>
                  <a:srgbClr val="0078D7"/>
                </a:buClr>
                <a:defRPr/>
              </a:pPr>
              <a:r>
                <a:rPr lang="en-US" sz="1568" dirty="0">
                  <a:solidFill>
                    <a:schemeClr val="accent6"/>
                  </a:solidFill>
                  <a:cs typeface="Segoe UI Semilight" panose="020B0402040204020203" pitchFamily="34" charset="0"/>
                </a:rPr>
                <a:t>compliance</a:t>
              </a:r>
            </a:p>
          </p:txBody>
        </p:sp>
      </p:grpSp>
      <p:grpSp>
        <p:nvGrpSpPr>
          <p:cNvPr id="61" name="Group 60">
            <a:extLst>
              <a:ext uri="{FF2B5EF4-FFF2-40B4-BE49-F238E27FC236}">
                <a16:creationId xmlns:a16="http://schemas.microsoft.com/office/drawing/2014/main" id="{42DC1958-F9AB-894E-8DAA-745B00A1C2C9}"/>
              </a:ext>
            </a:extLst>
          </p:cNvPr>
          <p:cNvGrpSpPr/>
          <p:nvPr/>
        </p:nvGrpSpPr>
        <p:grpSpPr>
          <a:xfrm>
            <a:off x="2798032" y="4078850"/>
            <a:ext cx="1954657" cy="1834071"/>
            <a:chOff x="2854138" y="4160143"/>
            <a:chExt cx="1993852" cy="1870848"/>
          </a:xfrm>
        </p:grpSpPr>
        <p:sp>
          <p:nvSpPr>
            <p:cNvPr id="51" name="Rectangle 50">
              <a:extLst>
                <a:ext uri="{FF2B5EF4-FFF2-40B4-BE49-F238E27FC236}">
                  <a16:creationId xmlns:a16="http://schemas.microsoft.com/office/drawing/2014/main" id="{3FD5B6F3-2458-DA41-809A-C4D291DF6493}"/>
                </a:ext>
              </a:extLst>
            </p:cNvPr>
            <p:cNvSpPr/>
            <p:nvPr/>
          </p:nvSpPr>
          <p:spPr bwMode="auto">
            <a:xfrm>
              <a:off x="2854138" y="4160143"/>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a:extLst>
                <a:ext uri="{FF2B5EF4-FFF2-40B4-BE49-F238E27FC236}">
                  <a16:creationId xmlns:a16="http://schemas.microsoft.com/office/drawing/2014/main" id="{3364A1BD-D608-204C-9AFD-A3E741E2969F}"/>
                </a:ext>
              </a:extLst>
            </p:cNvPr>
            <p:cNvPicPr>
              <a:picLocks noChangeAspect="1"/>
            </p:cNvPicPr>
            <p:nvPr/>
          </p:nvPicPr>
          <p:blipFill>
            <a:blip r:embed="rId7"/>
            <a:stretch>
              <a:fillRect/>
            </a:stretch>
          </p:blipFill>
          <p:spPr>
            <a:xfrm>
              <a:off x="3401636" y="4475176"/>
              <a:ext cx="898857" cy="667722"/>
            </a:xfrm>
            <a:prstGeom prst="rect">
              <a:avLst/>
            </a:prstGeom>
          </p:spPr>
        </p:pic>
        <p:sp>
          <p:nvSpPr>
            <p:cNvPr id="50" name="Rectangle 49">
              <a:extLst>
                <a:ext uri="{FF2B5EF4-FFF2-40B4-BE49-F238E27FC236}">
                  <a16:creationId xmlns:a16="http://schemas.microsoft.com/office/drawing/2014/main" id="{A7B37C0F-DD26-4EE7-969A-8B3A8964C0EE}"/>
                </a:ext>
              </a:extLst>
            </p:cNvPr>
            <p:cNvSpPr/>
            <p:nvPr/>
          </p:nvSpPr>
          <p:spPr>
            <a:xfrm>
              <a:off x="3102166" y="5386679"/>
              <a:ext cx="1497796" cy="492245"/>
            </a:xfrm>
            <a:prstGeom prst="rect">
              <a:avLst/>
            </a:prstGeom>
          </p:spPr>
          <p:txBody>
            <a:bodyPr wrap="non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Lack of actionable</a:t>
              </a:r>
            </a:p>
            <a:p>
              <a:pPr algn="ctr" defTabSz="914225">
                <a:buClr>
                  <a:srgbClr val="0078D7"/>
                </a:buClr>
                <a:defRPr/>
              </a:pPr>
              <a:r>
                <a:rPr lang="en-US" sz="1568" dirty="0">
                  <a:solidFill>
                    <a:schemeClr val="accent6"/>
                  </a:solidFill>
                  <a:cs typeface="Segoe UI Semilight" panose="020B0402040204020203" pitchFamily="34" charset="0"/>
                </a:rPr>
                <a:t>insights</a:t>
              </a:r>
            </a:p>
          </p:txBody>
        </p:sp>
      </p:grpSp>
      <p:grpSp>
        <p:nvGrpSpPr>
          <p:cNvPr id="24" name="Group 23">
            <a:extLst>
              <a:ext uri="{FF2B5EF4-FFF2-40B4-BE49-F238E27FC236}">
                <a16:creationId xmlns:a16="http://schemas.microsoft.com/office/drawing/2014/main" id="{FEB40299-9C9F-8645-AEEC-C6DAF8E51115}"/>
              </a:ext>
            </a:extLst>
          </p:cNvPr>
          <p:cNvGrpSpPr/>
          <p:nvPr/>
        </p:nvGrpSpPr>
        <p:grpSpPr>
          <a:xfrm>
            <a:off x="462275" y="1886930"/>
            <a:ext cx="1954657" cy="1834071"/>
            <a:chOff x="471544" y="1924270"/>
            <a:chExt cx="1993852" cy="1870848"/>
          </a:xfrm>
        </p:grpSpPr>
        <p:sp>
          <p:nvSpPr>
            <p:cNvPr id="47" name="Rectangle 46">
              <a:extLst>
                <a:ext uri="{FF2B5EF4-FFF2-40B4-BE49-F238E27FC236}">
                  <a16:creationId xmlns:a16="http://schemas.microsoft.com/office/drawing/2014/main" id="{6447864D-E681-0348-9897-AA173DF2FB96}"/>
                </a:ext>
              </a:extLst>
            </p:cNvPr>
            <p:cNvSpPr/>
            <p:nvPr/>
          </p:nvSpPr>
          <p:spPr bwMode="auto">
            <a:xfrm>
              <a:off x="471544" y="1924270"/>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84C6FA1F-829C-4E96-9933-808A56CCDB6D}"/>
                </a:ext>
              </a:extLst>
            </p:cNvPr>
            <p:cNvSpPr/>
            <p:nvPr/>
          </p:nvSpPr>
          <p:spPr>
            <a:xfrm>
              <a:off x="736612" y="3163312"/>
              <a:ext cx="1463719" cy="492245"/>
            </a:xfrm>
            <a:prstGeom prst="rect">
              <a:avLst/>
            </a:prstGeom>
          </p:spPr>
          <p:txBody>
            <a:bodyPr wrap="non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Lack of developer</a:t>
              </a:r>
            </a:p>
            <a:p>
              <a:pPr algn="ctr" defTabSz="914225">
                <a:buClr>
                  <a:srgbClr val="0078D7"/>
                </a:buClr>
                <a:defRPr/>
              </a:pPr>
              <a:r>
                <a:rPr lang="en-US" sz="1568" dirty="0">
                  <a:solidFill>
                    <a:schemeClr val="accent6"/>
                  </a:solidFill>
                  <a:cs typeface="Segoe UI Semilight" panose="020B0402040204020203" pitchFamily="34" charset="0"/>
                </a:rPr>
                <a:t>expertise</a:t>
              </a:r>
            </a:p>
          </p:txBody>
        </p:sp>
        <p:pic>
          <p:nvPicPr>
            <p:cNvPr id="4" name="Picture 3">
              <a:extLst>
                <a:ext uri="{FF2B5EF4-FFF2-40B4-BE49-F238E27FC236}">
                  <a16:creationId xmlns:a16="http://schemas.microsoft.com/office/drawing/2014/main" id="{764DDB66-E709-BA41-9779-F7B2CF42E403}"/>
                </a:ext>
              </a:extLst>
            </p:cNvPr>
            <p:cNvPicPr>
              <a:picLocks noChangeAspect="1"/>
            </p:cNvPicPr>
            <p:nvPr/>
          </p:nvPicPr>
          <p:blipFill>
            <a:blip r:embed="rId8"/>
            <a:stretch>
              <a:fillRect/>
            </a:stretch>
          </p:blipFill>
          <p:spPr>
            <a:xfrm>
              <a:off x="1197859" y="2057469"/>
              <a:ext cx="541224" cy="933877"/>
            </a:xfrm>
            <a:prstGeom prst="rect">
              <a:avLst/>
            </a:prstGeom>
          </p:spPr>
        </p:pic>
      </p:grpSp>
      <p:grpSp>
        <p:nvGrpSpPr>
          <p:cNvPr id="25" name="Group 24">
            <a:extLst>
              <a:ext uri="{FF2B5EF4-FFF2-40B4-BE49-F238E27FC236}">
                <a16:creationId xmlns:a16="http://schemas.microsoft.com/office/drawing/2014/main" id="{6B68C558-CD85-4C48-8F0C-EA9F6027C205}"/>
              </a:ext>
            </a:extLst>
          </p:cNvPr>
          <p:cNvGrpSpPr/>
          <p:nvPr/>
        </p:nvGrpSpPr>
        <p:grpSpPr>
          <a:xfrm>
            <a:off x="2798032" y="1886930"/>
            <a:ext cx="1954657" cy="1834071"/>
            <a:chOff x="2854138" y="1924270"/>
            <a:chExt cx="1993852" cy="1870848"/>
          </a:xfrm>
        </p:grpSpPr>
        <p:sp>
          <p:nvSpPr>
            <p:cNvPr id="43" name="Rectangle 42">
              <a:extLst>
                <a:ext uri="{FF2B5EF4-FFF2-40B4-BE49-F238E27FC236}">
                  <a16:creationId xmlns:a16="http://schemas.microsoft.com/office/drawing/2014/main" id="{F922192E-52F2-DD46-AADB-DD5713CDECC8}"/>
                </a:ext>
              </a:extLst>
            </p:cNvPr>
            <p:cNvSpPr/>
            <p:nvPr/>
          </p:nvSpPr>
          <p:spPr bwMode="auto">
            <a:xfrm>
              <a:off x="2854138" y="1924270"/>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5076FC76-EA8B-4177-A546-6280B14C4ED2}"/>
                </a:ext>
              </a:extLst>
            </p:cNvPr>
            <p:cNvSpPr/>
            <p:nvPr/>
          </p:nvSpPr>
          <p:spPr>
            <a:xfrm>
              <a:off x="3080487" y="3163312"/>
              <a:ext cx="1541159" cy="492245"/>
            </a:xfrm>
            <a:prstGeom prst="rect">
              <a:avLst/>
            </a:prstGeom>
          </p:spPr>
          <p:txBody>
            <a:bodyPr wrap="non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Time and resource</a:t>
              </a:r>
            </a:p>
            <a:p>
              <a:pPr algn="ctr" defTabSz="914225">
                <a:buClr>
                  <a:srgbClr val="0078D7"/>
                </a:buClr>
                <a:defRPr/>
              </a:pPr>
              <a:r>
                <a:rPr lang="en-US" sz="1568" dirty="0">
                  <a:solidFill>
                    <a:schemeClr val="accent6"/>
                  </a:solidFill>
                  <a:cs typeface="Segoe UI Semilight" panose="020B0402040204020203" pitchFamily="34" charset="0"/>
                </a:rPr>
                <a:t>constraints</a:t>
              </a:r>
            </a:p>
          </p:txBody>
        </p:sp>
        <p:pic>
          <p:nvPicPr>
            <p:cNvPr id="5" name="Picture 4">
              <a:extLst>
                <a:ext uri="{FF2B5EF4-FFF2-40B4-BE49-F238E27FC236}">
                  <a16:creationId xmlns:a16="http://schemas.microsoft.com/office/drawing/2014/main" id="{853908F6-B412-0349-8078-CE3E96CB87DA}"/>
                </a:ext>
              </a:extLst>
            </p:cNvPr>
            <p:cNvPicPr>
              <a:picLocks noChangeAspect="1"/>
            </p:cNvPicPr>
            <p:nvPr/>
          </p:nvPicPr>
          <p:blipFill>
            <a:blip r:embed="rId9"/>
            <a:stretch>
              <a:fillRect/>
            </a:stretch>
          </p:blipFill>
          <p:spPr>
            <a:xfrm>
              <a:off x="3408057" y="2105330"/>
              <a:ext cx="886016" cy="886016"/>
            </a:xfrm>
            <a:prstGeom prst="rect">
              <a:avLst/>
            </a:prstGeom>
          </p:spPr>
        </p:pic>
      </p:grpSp>
      <p:grpSp>
        <p:nvGrpSpPr>
          <p:cNvPr id="57" name="Group 56">
            <a:extLst>
              <a:ext uri="{FF2B5EF4-FFF2-40B4-BE49-F238E27FC236}">
                <a16:creationId xmlns:a16="http://schemas.microsoft.com/office/drawing/2014/main" id="{015B01FF-328E-5143-9B04-BCDD0ED88B64}"/>
              </a:ext>
            </a:extLst>
          </p:cNvPr>
          <p:cNvGrpSpPr/>
          <p:nvPr/>
        </p:nvGrpSpPr>
        <p:grpSpPr>
          <a:xfrm>
            <a:off x="5152756" y="1886930"/>
            <a:ext cx="1954657" cy="1834071"/>
            <a:chOff x="5256079" y="1924270"/>
            <a:chExt cx="1993852" cy="1870848"/>
          </a:xfrm>
        </p:grpSpPr>
        <p:sp>
          <p:nvSpPr>
            <p:cNvPr id="40" name="Rectangle 39">
              <a:extLst>
                <a:ext uri="{FF2B5EF4-FFF2-40B4-BE49-F238E27FC236}">
                  <a16:creationId xmlns:a16="http://schemas.microsoft.com/office/drawing/2014/main" id="{B332C561-8C80-0E46-999A-427962F7415D}"/>
                </a:ext>
              </a:extLst>
            </p:cNvPr>
            <p:cNvSpPr/>
            <p:nvPr/>
          </p:nvSpPr>
          <p:spPr bwMode="auto">
            <a:xfrm>
              <a:off x="5256079" y="1924270"/>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59954BBC-D3FE-4CE9-A07F-E74B13C487EA}"/>
                </a:ext>
              </a:extLst>
            </p:cNvPr>
            <p:cNvSpPr/>
            <p:nvPr/>
          </p:nvSpPr>
          <p:spPr>
            <a:xfrm>
              <a:off x="5591103" y="3163312"/>
              <a:ext cx="1323805" cy="248951"/>
            </a:xfrm>
            <a:prstGeom prst="rect">
              <a:avLst/>
            </a:prstGeom>
          </p:spPr>
          <p:txBody>
            <a:bodyPr wrap="squar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Siloed data</a:t>
              </a:r>
            </a:p>
          </p:txBody>
        </p:sp>
        <p:pic>
          <p:nvPicPr>
            <p:cNvPr id="6" name="Picture 5">
              <a:extLst>
                <a:ext uri="{FF2B5EF4-FFF2-40B4-BE49-F238E27FC236}">
                  <a16:creationId xmlns:a16="http://schemas.microsoft.com/office/drawing/2014/main" id="{E6F88A64-8B98-2748-AB11-C7504F4B32C6}"/>
                </a:ext>
              </a:extLst>
            </p:cNvPr>
            <p:cNvPicPr>
              <a:picLocks noChangeAspect="1"/>
            </p:cNvPicPr>
            <p:nvPr/>
          </p:nvPicPr>
          <p:blipFill>
            <a:blip r:embed="rId10"/>
            <a:stretch>
              <a:fillRect/>
            </a:stretch>
          </p:blipFill>
          <p:spPr>
            <a:xfrm>
              <a:off x="5797741" y="2232570"/>
              <a:ext cx="910530" cy="758776"/>
            </a:xfrm>
            <a:prstGeom prst="rect">
              <a:avLst/>
            </a:prstGeom>
          </p:spPr>
        </p:pic>
      </p:grpSp>
      <p:grpSp>
        <p:nvGrpSpPr>
          <p:cNvPr id="59" name="Group 58">
            <a:extLst>
              <a:ext uri="{FF2B5EF4-FFF2-40B4-BE49-F238E27FC236}">
                <a16:creationId xmlns:a16="http://schemas.microsoft.com/office/drawing/2014/main" id="{25A8AFDB-A77D-1C4E-B4F6-B46809BEFF2B}"/>
              </a:ext>
            </a:extLst>
          </p:cNvPr>
          <p:cNvGrpSpPr/>
          <p:nvPr/>
        </p:nvGrpSpPr>
        <p:grpSpPr>
          <a:xfrm>
            <a:off x="9843657" y="1886930"/>
            <a:ext cx="1954657" cy="1834071"/>
            <a:chOff x="10041042" y="1924270"/>
            <a:chExt cx="1993852" cy="1870848"/>
          </a:xfrm>
        </p:grpSpPr>
        <p:sp>
          <p:nvSpPr>
            <p:cNvPr id="55" name="Rectangle 54">
              <a:extLst>
                <a:ext uri="{FF2B5EF4-FFF2-40B4-BE49-F238E27FC236}">
                  <a16:creationId xmlns:a16="http://schemas.microsoft.com/office/drawing/2014/main" id="{673A9991-1253-5B45-BD16-D63DDCA0E04B}"/>
                </a:ext>
              </a:extLst>
            </p:cNvPr>
            <p:cNvSpPr/>
            <p:nvPr/>
          </p:nvSpPr>
          <p:spPr bwMode="auto">
            <a:xfrm>
              <a:off x="10041042" y="1924270"/>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14A7617D-3718-4962-B3A5-3434FD7C8043}"/>
                </a:ext>
              </a:extLst>
            </p:cNvPr>
            <p:cNvSpPr/>
            <p:nvPr/>
          </p:nvSpPr>
          <p:spPr>
            <a:xfrm>
              <a:off x="10630848" y="3163312"/>
              <a:ext cx="814238" cy="492245"/>
            </a:xfrm>
            <a:prstGeom prst="rect">
              <a:avLst/>
            </a:prstGeom>
          </p:spPr>
          <p:txBody>
            <a:bodyPr wrap="non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Complex</a:t>
              </a:r>
            </a:p>
            <a:p>
              <a:pPr algn="ctr" defTabSz="914225">
                <a:buClr>
                  <a:srgbClr val="0078D7"/>
                </a:buClr>
                <a:defRPr/>
              </a:pPr>
              <a:r>
                <a:rPr lang="en-US" sz="1568" dirty="0">
                  <a:solidFill>
                    <a:schemeClr val="accent6"/>
                  </a:solidFill>
                  <a:cs typeface="Segoe UI Semilight" panose="020B0402040204020203" pitchFamily="34" charset="0"/>
                </a:rPr>
                <a:t>processes</a:t>
              </a:r>
            </a:p>
          </p:txBody>
        </p:sp>
        <p:pic>
          <p:nvPicPr>
            <p:cNvPr id="8" name="Picture 7">
              <a:extLst>
                <a:ext uri="{FF2B5EF4-FFF2-40B4-BE49-F238E27FC236}">
                  <a16:creationId xmlns:a16="http://schemas.microsoft.com/office/drawing/2014/main" id="{ED7AB209-C5AC-1A4C-A720-E73609F5E188}"/>
                </a:ext>
              </a:extLst>
            </p:cNvPr>
            <p:cNvPicPr>
              <a:picLocks noChangeAspect="1"/>
            </p:cNvPicPr>
            <p:nvPr/>
          </p:nvPicPr>
          <p:blipFill>
            <a:blip r:embed="rId11"/>
            <a:stretch>
              <a:fillRect/>
            </a:stretch>
          </p:blipFill>
          <p:spPr>
            <a:xfrm>
              <a:off x="10577363" y="2276937"/>
              <a:ext cx="921211" cy="714409"/>
            </a:xfrm>
            <a:prstGeom prst="rect">
              <a:avLst/>
            </a:prstGeom>
          </p:spPr>
        </p:pic>
      </p:grpSp>
      <p:grpSp>
        <p:nvGrpSpPr>
          <p:cNvPr id="58" name="Group 57">
            <a:extLst>
              <a:ext uri="{FF2B5EF4-FFF2-40B4-BE49-F238E27FC236}">
                <a16:creationId xmlns:a16="http://schemas.microsoft.com/office/drawing/2014/main" id="{C3D0E5B7-487C-944C-884A-18768A3E4A7D}"/>
              </a:ext>
            </a:extLst>
          </p:cNvPr>
          <p:cNvGrpSpPr/>
          <p:nvPr/>
        </p:nvGrpSpPr>
        <p:grpSpPr>
          <a:xfrm>
            <a:off x="7510492" y="1886930"/>
            <a:ext cx="1954657" cy="1834071"/>
            <a:chOff x="7661092" y="1924270"/>
            <a:chExt cx="1993852" cy="1870848"/>
          </a:xfrm>
        </p:grpSpPr>
        <p:sp>
          <p:nvSpPr>
            <p:cNvPr id="39" name="Rectangle 38">
              <a:extLst>
                <a:ext uri="{FF2B5EF4-FFF2-40B4-BE49-F238E27FC236}">
                  <a16:creationId xmlns:a16="http://schemas.microsoft.com/office/drawing/2014/main" id="{36629E12-8FA1-6247-9A42-B9E5E6F22AF3}"/>
                </a:ext>
              </a:extLst>
            </p:cNvPr>
            <p:cNvSpPr/>
            <p:nvPr/>
          </p:nvSpPr>
          <p:spPr bwMode="auto">
            <a:xfrm>
              <a:off x="7661092" y="1924270"/>
              <a:ext cx="1993852" cy="1870848"/>
            </a:xfrm>
            <a:prstGeom prst="rect">
              <a:avLst/>
            </a:prstGeom>
            <a:solidFill>
              <a:schemeClr val="bg2"/>
            </a:solidFill>
            <a:ln>
              <a:noFill/>
              <a:headEnd type="none" w="med" len="med"/>
              <a:tailEnd type="none" w="med" len="med"/>
            </a:ln>
            <a:effectLst>
              <a:outerShdw blurRad="279400" algn="ctr" rotWithShape="0">
                <a:schemeClr val="bg2">
                  <a:lumMod val="50000"/>
                  <a:alpha val="5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803FA4E7-E642-436B-B593-F0BA2CD18DF0}"/>
                </a:ext>
              </a:extLst>
            </p:cNvPr>
            <p:cNvSpPr/>
            <p:nvPr/>
          </p:nvSpPr>
          <p:spPr>
            <a:xfrm>
              <a:off x="8081095" y="3163312"/>
              <a:ext cx="1153848" cy="497903"/>
            </a:xfrm>
            <a:prstGeom prst="rect">
              <a:avLst/>
            </a:prstGeom>
          </p:spPr>
          <p:txBody>
            <a:bodyPr wrap="square" lIns="0" tIns="0" rIns="0" bIns="0">
              <a:spAutoFit/>
            </a:bodyPr>
            <a:lstStyle/>
            <a:p>
              <a:pPr algn="ctr" defTabSz="914225">
                <a:buClr>
                  <a:srgbClr val="0078D7"/>
                </a:buClr>
                <a:defRPr/>
              </a:pPr>
              <a:r>
                <a:rPr lang="en-US" sz="1568" dirty="0">
                  <a:solidFill>
                    <a:schemeClr val="accent6"/>
                  </a:solidFill>
                  <a:cs typeface="Segoe UI Semilight" panose="020B0402040204020203" pitchFamily="34" charset="0"/>
                </a:rPr>
                <a:t>Budget</a:t>
              </a:r>
            </a:p>
            <a:p>
              <a:pPr algn="ctr" defTabSz="914225">
                <a:buClr>
                  <a:srgbClr val="0078D7"/>
                </a:buClr>
                <a:defRPr/>
              </a:pPr>
              <a:r>
                <a:rPr lang="en-US" sz="1568" dirty="0">
                  <a:solidFill>
                    <a:schemeClr val="accent6"/>
                  </a:solidFill>
                  <a:cs typeface="Segoe UI Semilight" panose="020B0402040204020203" pitchFamily="34" charset="0"/>
                </a:rPr>
                <a:t>constraints</a:t>
              </a:r>
            </a:p>
          </p:txBody>
        </p:sp>
        <p:pic>
          <p:nvPicPr>
            <p:cNvPr id="16" name="Picture 15">
              <a:extLst>
                <a:ext uri="{FF2B5EF4-FFF2-40B4-BE49-F238E27FC236}">
                  <a16:creationId xmlns:a16="http://schemas.microsoft.com/office/drawing/2014/main" id="{08859731-BA92-454D-AD8A-90DF95DAC836}"/>
                </a:ext>
              </a:extLst>
            </p:cNvPr>
            <p:cNvPicPr>
              <a:picLocks noChangeAspect="1"/>
            </p:cNvPicPr>
            <p:nvPr/>
          </p:nvPicPr>
          <p:blipFill>
            <a:blip r:embed="rId12"/>
            <a:stretch>
              <a:fillRect/>
            </a:stretch>
          </p:blipFill>
          <p:spPr>
            <a:xfrm>
              <a:off x="8195749" y="2156693"/>
              <a:ext cx="924538" cy="834653"/>
            </a:xfrm>
            <a:prstGeom prst="rect">
              <a:avLst/>
            </a:prstGeom>
          </p:spPr>
        </p:pic>
      </p:grpSp>
    </p:spTree>
    <p:extLst>
      <p:ext uri="{BB962C8B-B14F-4D97-AF65-F5344CB8AC3E}">
        <p14:creationId xmlns:p14="http://schemas.microsoft.com/office/powerpoint/2010/main" val="406794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233">
            <a:extLst>
              <a:ext uri="{FF2B5EF4-FFF2-40B4-BE49-F238E27FC236}">
                <a16:creationId xmlns:a16="http://schemas.microsoft.com/office/drawing/2014/main" id="{BD176655-AE8C-45E1-86C7-E1A1CD9A1C39}"/>
              </a:ext>
            </a:extLst>
          </p:cNvPr>
          <p:cNvSpPr/>
          <p:nvPr/>
        </p:nvSpPr>
        <p:spPr>
          <a:xfrm>
            <a:off x="10547" y="1198833"/>
            <a:ext cx="12180588" cy="882071"/>
          </a:xfrm>
          <a:prstGeom prst="rect">
            <a:avLst/>
          </a:prstGeom>
          <a:solidFill>
            <a:srgbClr val="F2F2F2"/>
          </a:solidFill>
          <a:ln w="9525" cap="flat" cmpd="sng" algn="ctr">
            <a:noFill/>
            <a:prstDash val="dash"/>
          </a:ln>
          <a:effectLst/>
        </p:spPr>
        <p:txBody>
          <a:bodyPr wrap="square" lIns="0" tIns="0" rIns="0" bIns="0" rtlCol="0" anchor="ctr" anchorCtr="0">
            <a:noAutofit/>
          </a:bodyPr>
          <a:lstStyle/>
          <a:p>
            <a:pPr marL="401506" defTabSz="895355">
              <a:spcAft>
                <a:spcPts val="294"/>
              </a:spcAft>
              <a:defRPr/>
            </a:pPr>
            <a:r>
              <a:rPr lang="en-US" sz="1961" dirty="0">
                <a:solidFill>
                  <a:srgbClr val="000000"/>
                </a:solidFill>
                <a:cs typeface="Segoe UI Semilight"/>
              </a:rPr>
              <a:t>The low-code platform that spans Microsoft 365, Dynamics 365, Azure, and standalone applications. </a:t>
            </a:r>
            <a:r>
              <a:rPr lang="en-US" sz="1961" b="1" dirty="0">
                <a:solidFill>
                  <a:srgbClr val="3C3C41"/>
                </a:solidFill>
                <a:cs typeface="Segoe UI"/>
              </a:rPr>
              <a:t>Innovation anywhere. Unlock value everywhere.</a:t>
            </a:r>
          </a:p>
        </p:txBody>
      </p:sp>
      <p:sp>
        <p:nvSpPr>
          <p:cNvPr id="7" name="Title 6">
            <a:extLst>
              <a:ext uri="{FF2B5EF4-FFF2-40B4-BE49-F238E27FC236}">
                <a16:creationId xmlns:a16="http://schemas.microsoft.com/office/drawing/2014/main" id="{C5B0B9AE-19B3-4A46-9C4E-54CBC0C1B9E7}"/>
              </a:ext>
            </a:extLst>
          </p:cNvPr>
          <p:cNvSpPr>
            <a:spLocks noGrp="1"/>
          </p:cNvSpPr>
          <p:nvPr>
            <p:ph type="title"/>
          </p:nvPr>
        </p:nvSpPr>
        <p:spPr/>
        <p:txBody>
          <a:bodyPr/>
          <a:lstStyle/>
          <a:p>
            <a:r>
              <a:rPr lang="en-IN" dirty="0"/>
              <a:t>Microsoft Power Platform</a:t>
            </a:r>
            <a:endParaRPr lang="en-US" dirty="0"/>
          </a:p>
        </p:txBody>
      </p:sp>
      <p:grpSp>
        <p:nvGrpSpPr>
          <p:cNvPr id="17" name="Group 16">
            <a:extLst>
              <a:ext uri="{FF2B5EF4-FFF2-40B4-BE49-F238E27FC236}">
                <a16:creationId xmlns:a16="http://schemas.microsoft.com/office/drawing/2014/main" id="{34028400-B5B7-464C-A46A-24162E011381}"/>
              </a:ext>
            </a:extLst>
          </p:cNvPr>
          <p:cNvGrpSpPr/>
          <p:nvPr/>
        </p:nvGrpSpPr>
        <p:grpSpPr>
          <a:xfrm>
            <a:off x="794346" y="2698965"/>
            <a:ext cx="1792595" cy="1809458"/>
            <a:chOff x="819194" y="3284213"/>
            <a:chExt cx="1828540" cy="1845741"/>
          </a:xfrm>
        </p:grpSpPr>
        <p:sp>
          <p:nvSpPr>
            <p:cNvPr id="208" name="Rectangle 207">
              <a:extLst>
                <a:ext uri="{FF2B5EF4-FFF2-40B4-BE49-F238E27FC236}">
                  <a16:creationId xmlns:a16="http://schemas.microsoft.com/office/drawing/2014/main" id="{9C616CDB-7CC2-4B84-839A-BBB0E2541A13}"/>
                </a:ext>
              </a:extLst>
            </p:cNvPr>
            <p:cNvSpPr/>
            <p:nvPr/>
          </p:nvSpPr>
          <p:spPr bwMode="auto">
            <a:xfrm>
              <a:off x="819194" y="4489965"/>
              <a:ext cx="1828540" cy="63998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defTabSz="913576" fontAlgn="base">
                <a:spcBef>
                  <a:spcPct val="0"/>
                </a:spcBef>
                <a:spcAft>
                  <a:spcPts val="392"/>
                </a:spcAft>
                <a:defRPr/>
              </a:pPr>
              <a:r>
                <a:rPr lang="en-US" sz="1765" b="1" kern="0" dirty="0">
                  <a:solidFill>
                    <a:srgbClr val="3C3C41"/>
                  </a:solidFill>
                  <a:latin typeface="+mj-lt"/>
                  <a:ea typeface="Segoe UI" pitchFamily="34" charset="0"/>
                  <a:cs typeface="Segoe UI" pitchFamily="34" charset="0"/>
                </a:rPr>
                <a:t>Power BI</a:t>
              </a:r>
            </a:p>
            <a:p>
              <a:pPr algn="ctr" defTabSz="913576" fontAlgn="base">
                <a:spcBef>
                  <a:spcPct val="0"/>
                </a:spcBef>
                <a:spcAft>
                  <a:spcPts val="392"/>
                </a:spcAft>
                <a:defRPr/>
              </a:pPr>
              <a:r>
                <a:rPr lang="en-US" sz="1567" kern="0" dirty="0">
                  <a:solidFill>
                    <a:srgbClr val="3C3C41"/>
                  </a:solidFill>
                  <a:ea typeface="Segoe UI" pitchFamily="34" charset="0"/>
                  <a:cs typeface="Segoe UI" pitchFamily="34" charset="0"/>
                </a:rPr>
                <a:t>Business analytics</a:t>
              </a:r>
            </a:p>
          </p:txBody>
        </p:sp>
        <p:pic>
          <p:nvPicPr>
            <p:cNvPr id="9" name="Picture 8">
              <a:extLst>
                <a:ext uri="{FF2B5EF4-FFF2-40B4-BE49-F238E27FC236}">
                  <a16:creationId xmlns:a16="http://schemas.microsoft.com/office/drawing/2014/main" id="{1ED23A1C-47B2-7544-B210-D36CDD26630D}"/>
                </a:ext>
              </a:extLst>
            </p:cNvPr>
            <p:cNvPicPr>
              <a:picLocks noChangeAspect="1"/>
            </p:cNvPicPr>
            <p:nvPr/>
          </p:nvPicPr>
          <p:blipFill>
            <a:blip r:embed="rId3"/>
            <a:srcRect/>
            <a:stretch/>
          </p:blipFill>
          <p:spPr>
            <a:xfrm>
              <a:off x="1105633" y="3284213"/>
              <a:ext cx="1255662" cy="958269"/>
            </a:xfrm>
            <a:prstGeom prst="rect">
              <a:avLst/>
            </a:prstGeom>
          </p:spPr>
        </p:pic>
      </p:grpSp>
      <p:grpSp>
        <p:nvGrpSpPr>
          <p:cNvPr id="18" name="Group 17">
            <a:extLst>
              <a:ext uri="{FF2B5EF4-FFF2-40B4-BE49-F238E27FC236}">
                <a16:creationId xmlns:a16="http://schemas.microsoft.com/office/drawing/2014/main" id="{AC7F0C2F-28F8-B242-A171-3AE7EEC51EC5}"/>
              </a:ext>
            </a:extLst>
          </p:cNvPr>
          <p:cNvGrpSpPr/>
          <p:nvPr/>
        </p:nvGrpSpPr>
        <p:grpSpPr>
          <a:xfrm>
            <a:off x="3256095" y="2698966"/>
            <a:ext cx="2576785" cy="1809457"/>
            <a:chOff x="3561030" y="3284214"/>
            <a:chExt cx="2628455" cy="1845740"/>
          </a:xfrm>
        </p:grpSpPr>
        <p:sp>
          <p:nvSpPr>
            <p:cNvPr id="209" name="Rectangle 208">
              <a:extLst>
                <a:ext uri="{FF2B5EF4-FFF2-40B4-BE49-F238E27FC236}">
                  <a16:creationId xmlns:a16="http://schemas.microsoft.com/office/drawing/2014/main" id="{94D054E8-C6A1-4050-B7AB-95B17F8FA6F2}"/>
                </a:ext>
              </a:extLst>
            </p:cNvPr>
            <p:cNvSpPr/>
            <p:nvPr/>
          </p:nvSpPr>
          <p:spPr bwMode="auto">
            <a:xfrm>
              <a:off x="3561030" y="4489965"/>
              <a:ext cx="2628455" cy="63998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defTabSz="913576" fontAlgn="base">
                <a:spcBef>
                  <a:spcPct val="0"/>
                </a:spcBef>
                <a:spcAft>
                  <a:spcPts val="392"/>
                </a:spcAft>
                <a:defRPr/>
              </a:pPr>
              <a:r>
                <a:rPr lang="en-US" sz="1765" b="1" kern="0" dirty="0">
                  <a:solidFill>
                    <a:srgbClr val="3C3C41"/>
                  </a:solidFill>
                  <a:latin typeface="+mj-lt"/>
                  <a:cs typeface="Segoe UI" pitchFamily="34" charset="0"/>
                </a:rPr>
                <a:t>Power Apps</a:t>
              </a:r>
            </a:p>
            <a:p>
              <a:pPr algn="ctr" defTabSz="913576" fontAlgn="base">
                <a:spcBef>
                  <a:spcPct val="0"/>
                </a:spcBef>
                <a:spcAft>
                  <a:spcPts val="392"/>
                </a:spcAft>
                <a:defRPr/>
              </a:pPr>
              <a:r>
                <a:rPr lang="en-US" sz="1567" kern="0" dirty="0">
                  <a:solidFill>
                    <a:srgbClr val="3C3C41"/>
                  </a:solidFill>
                  <a:cs typeface="Segoe UI" pitchFamily="34" charset="0"/>
                </a:rPr>
                <a:t>Application development</a:t>
              </a:r>
            </a:p>
          </p:txBody>
        </p:sp>
        <p:pic>
          <p:nvPicPr>
            <p:cNvPr id="10" name="Picture 9">
              <a:extLst>
                <a:ext uri="{FF2B5EF4-FFF2-40B4-BE49-F238E27FC236}">
                  <a16:creationId xmlns:a16="http://schemas.microsoft.com/office/drawing/2014/main" id="{E1C9D6E5-D4C6-7642-A22E-FBF0553A8410}"/>
                </a:ext>
              </a:extLst>
            </p:cNvPr>
            <p:cNvPicPr>
              <a:picLocks noChangeAspect="1"/>
            </p:cNvPicPr>
            <p:nvPr/>
          </p:nvPicPr>
          <p:blipFill>
            <a:blip r:embed="rId4"/>
            <a:srcRect/>
            <a:stretch/>
          </p:blipFill>
          <p:spPr>
            <a:xfrm>
              <a:off x="4261365" y="3284214"/>
              <a:ext cx="1227783" cy="936992"/>
            </a:xfrm>
            <a:prstGeom prst="rect">
              <a:avLst/>
            </a:prstGeom>
          </p:spPr>
        </p:pic>
      </p:grpSp>
      <p:grpSp>
        <p:nvGrpSpPr>
          <p:cNvPr id="19" name="Group 18">
            <a:extLst>
              <a:ext uri="{FF2B5EF4-FFF2-40B4-BE49-F238E27FC236}">
                <a16:creationId xmlns:a16="http://schemas.microsoft.com/office/drawing/2014/main" id="{270E4072-9A7A-944C-9272-543FCCBCCD37}"/>
              </a:ext>
            </a:extLst>
          </p:cNvPr>
          <p:cNvGrpSpPr/>
          <p:nvPr/>
        </p:nvGrpSpPr>
        <p:grpSpPr>
          <a:xfrm>
            <a:off x="6503892" y="2698965"/>
            <a:ext cx="1792595" cy="1809458"/>
            <a:chOff x="6639838" y="3284213"/>
            <a:chExt cx="1828540" cy="1845741"/>
          </a:xfrm>
        </p:grpSpPr>
        <p:sp>
          <p:nvSpPr>
            <p:cNvPr id="210" name="Rectangle 209">
              <a:extLst>
                <a:ext uri="{FF2B5EF4-FFF2-40B4-BE49-F238E27FC236}">
                  <a16:creationId xmlns:a16="http://schemas.microsoft.com/office/drawing/2014/main" id="{D300BB71-0C0B-4148-921B-33B359574055}"/>
                </a:ext>
              </a:extLst>
            </p:cNvPr>
            <p:cNvSpPr/>
            <p:nvPr/>
          </p:nvSpPr>
          <p:spPr bwMode="auto">
            <a:xfrm>
              <a:off x="6639838" y="4489965"/>
              <a:ext cx="1828540" cy="63998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defTabSz="913576" fontAlgn="base">
                <a:spcBef>
                  <a:spcPct val="0"/>
                </a:spcBef>
                <a:spcAft>
                  <a:spcPts val="392"/>
                </a:spcAft>
                <a:defRPr/>
              </a:pPr>
              <a:r>
                <a:rPr lang="en-US" sz="1765" b="1" kern="0" dirty="0">
                  <a:solidFill>
                    <a:srgbClr val="3C3C41"/>
                  </a:solidFill>
                  <a:latin typeface="+mj-lt"/>
                  <a:cs typeface="Segoe UI" pitchFamily="34" charset="0"/>
                </a:rPr>
                <a:t>Power Automate</a:t>
              </a:r>
            </a:p>
            <a:p>
              <a:pPr algn="ctr" defTabSz="913576" fontAlgn="base">
                <a:spcBef>
                  <a:spcPct val="0"/>
                </a:spcBef>
                <a:spcAft>
                  <a:spcPts val="392"/>
                </a:spcAft>
                <a:defRPr/>
              </a:pPr>
              <a:r>
                <a:rPr lang="en-US" sz="1567" kern="0" dirty="0">
                  <a:solidFill>
                    <a:srgbClr val="3C3C41"/>
                  </a:solidFill>
                  <a:cs typeface="Segoe UI" pitchFamily="34" charset="0"/>
                </a:rPr>
                <a:t>Process automation</a:t>
              </a:r>
            </a:p>
          </p:txBody>
        </p:sp>
        <p:pic>
          <p:nvPicPr>
            <p:cNvPr id="11" name="Picture 10">
              <a:extLst>
                <a:ext uri="{FF2B5EF4-FFF2-40B4-BE49-F238E27FC236}">
                  <a16:creationId xmlns:a16="http://schemas.microsoft.com/office/drawing/2014/main" id="{0BF28EE8-8563-CB48-9F31-E6E1B200282B}"/>
                </a:ext>
              </a:extLst>
            </p:cNvPr>
            <p:cNvPicPr>
              <a:picLocks noChangeAspect="1"/>
            </p:cNvPicPr>
            <p:nvPr/>
          </p:nvPicPr>
          <p:blipFill>
            <a:blip r:embed="rId5"/>
            <a:srcRect/>
            <a:stretch/>
          </p:blipFill>
          <p:spPr>
            <a:xfrm>
              <a:off x="6940217" y="3284213"/>
              <a:ext cx="1227782" cy="958269"/>
            </a:xfrm>
            <a:prstGeom prst="rect">
              <a:avLst/>
            </a:prstGeom>
          </p:spPr>
        </p:pic>
      </p:grpSp>
      <p:grpSp>
        <p:nvGrpSpPr>
          <p:cNvPr id="20" name="Group 19">
            <a:extLst>
              <a:ext uri="{FF2B5EF4-FFF2-40B4-BE49-F238E27FC236}">
                <a16:creationId xmlns:a16="http://schemas.microsoft.com/office/drawing/2014/main" id="{1AB14AE9-6E08-8F4B-A070-A5017FB40D20}"/>
              </a:ext>
            </a:extLst>
          </p:cNvPr>
          <p:cNvGrpSpPr/>
          <p:nvPr/>
        </p:nvGrpSpPr>
        <p:grpSpPr>
          <a:xfrm>
            <a:off x="9043118" y="2719868"/>
            <a:ext cx="2474154" cy="1788555"/>
            <a:chOff x="8918731" y="3305535"/>
            <a:chExt cx="2523766" cy="1824419"/>
          </a:xfrm>
        </p:grpSpPr>
        <p:sp>
          <p:nvSpPr>
            <p:cNvPr id="211" name="Rectangle 210">
              <a:extLst>
                <a:ext uri="{FF2B5EF4-FFF2-40B4-BE49-F238E27FC236}">
                  <a16:creationId xmlns:a16="http://schemas.microsoft.com/office/drawing/2014/main" id="{531E846F-BC5C-4747-88DC-3A7DF1870DA3}"/>
                </a:ext>
              </a:extLst>
            </p:cNvPr>
            <p:cNvSpPr/>
            <p:nvPr/>
          </p:nvSpPr>
          <p:spPr bwMode="auto">
            <a:xfrm>
              <a:off x="8918731" y="4489965"/>
              <a:ext cx="2523766" cy="63998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defTabSz="913576" fontAlgn="base">
                <a:spcBef>
                  <a:spcPct val="0"/>
                </a:spcBef>
                <a:spcAft>
                  <a:spcPts val="392"/>
                </a:spcAft>
                <a:defRPr/>
              </a:pPr>
              <a:r>
                <a:rPr lang="en-US" sz="1765" b="1" kern="0" dirty="0">
                  <a:solidFill>
                    <a:srgbClr val="3C3C41"/>
                  </a:solidFill>
                  <a:latin typeface="+mj-lt"/>
                  <a:cs typeface="Segoe UI" pitchFamily="34" charset="0"/>
                </a:rPr>
                <a:t>Power Virtual Agents</a:t>
              </a:r>
            </a:p>
            <a:p>
              <a:pPr algn="ctr" defTabSz="913576" fontAlgn="base">
                <a:spcBef>
                  <a:spcPct val="0"/>
                </a:spcBef>
                <a:spcAft>
                  <a:spcPts val="392"/>
                </a:spcAft>
                <a:defRPr/>
              </a:pPr>
              <a:r>
                <a:rPr lang="en-US" sz="1567" kern="0" dirty="0">
                  <a:solidFill>
                    <a:srgbClr val="3C3C41"/>
                  </a:solidFill>
                  <a:cs typeface="Segoe UI" pitchFamily="34" charset="0"/>
                </a:rPr>
                <a:t>Intelligent virtual agents</a:t>
              </a:r>
            </a:p>
          </p:txBody>
        </p:sp>
        <p:pic>
          <p:nvPicPr>
            <p:cNvPr id="12" name="Picture 11">
              <a:extLst>
                <a:ext uri="{FF2B5EF4-FFF2-40B4-BE49-F238E27FC236}">
                  <a16:creationId xmlns:a16="http://schemas.microsoft.com/office/drawing/2014/main" id="{CB8BC8A6-09F0-0740-80B3-5DA7DA712DB9}"/>
                </a:ext>
              </a:extLst>
            </p:cNvPr>
            <p:cNvPicPr>
              <a:picLocks noChangeAspect="1"/>
            </p:cNvPicPr>
            <p:nvPr/>
          </p:nvPicPr>
          <p:blipFill>
            <a:blip r:embed="rId6"/>
            <a:srcRect/>
            <a:stretch/>
          </p:blipFill>
          <p:spPr>
            <a:xfrm>
              <a:off x="9566722" y="3305535"/>
              <a:ext cx="1227784" cy="898378"/>
            </a:xfrm>
            <a:prstGeom prst="rect">
              <a:avLst/>
            </a:prstGeom>
          </p:spPr>
        </p:pic>
      </p:grpSp>
      <p:grpSp>
        <p:nvGrpSpPr>
          <p:cNvPr id="30" name="Group 29">
            <a:extLst>
              <a:ext uri="{FF2B5EF4-FFF2-40B4-BE49-F238E27FC236}">
                <a16:creationId xmlns:a16="http://schemas.microsoft.com/office/drawing/2014/main" id="{B21C8539-C9AB-EE41-BFF9-29F2DCC477C2}"/>
              </a:ext>
            </a:extLst>
          </p:cNvPr>
          <p:cNvGrpSpPr/>
          <p:nvPr/>
        </p:nvGrpSpPr>
        <p:grpSpPr>
          <a:xfrm>
            <a:off x="1340282" y="4871345"/>
            <a:ext cx="9511436" cy="1657661"/>
            <a:chOff x="1397806" y="4968528"/>
            <a:chExt cx="9702160" cy="1690901"/>
          </a:xfrm>
        </p:grpSpPr>
        <p:grpSp>
          <p:nvGrpSpPr>
            <p:cNvPr id="15" name="Group 14">
              <a:extLst>
                <a:ext uri="{FF2B5EF4-FFF2-40B4-BE49-F238E27FC236}">
                  <a16:creationId xmlns:a16="http://schemas.microsoft.com/office/drawing/2014/main" id="{38908460-1CD4-8341-BF94-B1CA34A1E671}"/>
                </a:ext>
              </a:extLst>
            </p:cNvPr>
            <p:cNvGrpSpPr/>
            <p:nvPr/>
          </p:nvGrpSpPr>
          <p:grpSpPr>
            <a:xfrm>
              <a:off x="9728366" y="5386893"/>
              <a:ext cx="1371600" cy="1272536"/>
              <a:chOff x="9728366" y="5386893"/>
              <a:chExt cx="1371600" cy="1272536"/>
            </a:xfrm>
          </p:grpSpPr>
          <p:pic>
            <p:nvPicPr>
              <p:cNvPr id="5" name="Picture 4">
                <a:extLst>
                  <a:ext uri="{FF2B5EF4-FFF2-40B4-BE49-F238E27FC236}">
                    <a16:creationId xmlns:a16="http://schemas.microsoft.com/office/drawing/2014/main" id="{9ACE9D11-D1BF-7844-8A5C-0E5ADC6B2C35}"/>
                  </a:ext>
                </a:extLst>
              </p:cNvPr>
              <p:cNvPicPr>
                <a:picLocks noChangeAspect="1"/>
              </p:cNvPicPr>
              <p:nvPr/>
            </p:nvPicPr>
            <p:blipFill>
              <a:blip r:embed="rId7"/>
              <a:stretch>
                <a:fillRect/>
              </a:stretch>
            </p:blipFill>
            <p:spPr>
              <a:xfrm>
                <a:off x="10141116" y="5386893"/>
                <a:ext cx="546100" cy="571500"/>
              </a:xfrm>
              <a:prstGeom prst="rect">
                <a:avLst/>
              </a:prstGeom>
            </p:spPr>
          </p:pic>
          <p:sp>
            <p:nvSpPr>
              <p:cNvPr id="22" name="Rectangle 21">
                <a:extLst>
                  <a:ext uri="{FF2B5EF4-FFF2-40B4-BE49-F238E27FC236}">
                    <a16:creationId xmlns:a16="http://schemas.microsoft.com/office/drawing/2014/main" id="{5FB14D9A-355F-C441-9F3C-9A6D932C1D95}"/>
                  </a:ext>
                </a:extLst>
              </p:cNvPr>
              <p:cNvSpPr/>
              <p:nvPr/>
            </p:nvSpPr>
            <p:spPr bwMode="auto">
              <a:xfrm>
                <a:off x="9728366" y="6110789"/>
                <a:ext cx="1371600" cy="54864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defTabSz="913751" fontAlgn="base">
                  <a:spcBef>
                    <a:spcPct val="0"/>
                  </a:spcBef>
                  <a:spcAft>
                    <a:spcPts val="392"/>
                  </a:spcAft>
                  <a:defRPr/>
                </a:pPr>
                <a:r>
                  <a:rPr lang="en-US" sz="1568" b="1" kern="0" dirty="0">
                    <a:solidFill>
                      <a:srgbClr val="000000"/>
                    </a:solidFill>
                    <a:latin typeface="Segoe UI Semibold"/>
                    <a:cs typeface="Segoe UI" pitchFamily="34" charset="0"/>
                  </a:rPr>
                  <a:t>Common</a:t>
                </a:r>
                <a:br>
                  <a:rPr lang="en-US" sz="1568" b="1" kern="0" dirty="0">
                    <a:solidFill>
                      <a:srgbClr val="000000"/>
                    </a:solidFill>
                    <a:latin typeface="Segoe UI Semibold"/>
                    <a:cs typeface="Segoe UI" pitchFamily="34" charset="0"/>
                  </a:rPr>
                </a:br>
                <a:r>
                  <a:rPr lang="en-US" sz="1568" b="1" kern="0" dirty="0">
                    <a:solidFill>
                      <a:srgbClr val="000000"/>
                    </a:solidFill>
                    <a:latin typeface="Segoe UI Semibold"/>
                    <a:cs typeface="Segoe UI" pitchFamily="34" charset="0"/>
                  </a:rPr>
                  <a:t>Data Service</a:t>
                </a:r>
              </a:p>
            </p:txBody>
          </p:sp>
        </p:grpSp>
        <p:grpSp>
          <p:nvGrpSpPr>
            <p:cNvPr id="16" name="Group 15">
              <a:extLst>
                <a:ext uri="{FF2B5EF4-FFF2-40B4-BE49-F238E27FC236}">
                  <a16:creationId xmlns:a16="http://schemas.microsoft.com/office/drawing/2014/main" id="{53C2C636-1BAB-A547-836F-914CE702FE4D}"/>
                </a:ext>
              </a:extLst>
            </p:cNvPr>
            <p:cNvGrpSpPr/>
            <p:nvPr/>
          </p:nvGrpSpPr>
          <p:grpSpPr>
            <a:xfrm>
              <a:off x="1397806" y="5310693"/>
              <a:ext cx="1371600" cy="1348736"/>
              <a:chOff x="2972135" y="5310693"/>
              <a:chExt cx="1371600" cy="1348736"/>
            </a:xfrm>
          </p:grpSpPr>
          <p:pic>
            <p:nvPicPr>
              <p:cNvPr id="3" name="Picture 2">
                <a:extLst>
                  <a:ext uri="{FF2B5EF4-FFF2-40B4-BE49-F238E27FC236}">
                    <a16:creationId xmlns:a16="http://schemas.microsoft.com/office/drawing/2014/main" id="{663DF711-0DC9-FB44-A8CF-27496F11F0A7}"/>
                  </a:ext>
                </a:extLst>
              </p:cNvPr>
              <p:cNvPicPr>
                <a:picLocks noChangeAspect="1"/>
              </p:cNvPicPr>
              <p:nvPr/>
            </p:nvPicPr>
            <p:blipFill>
              <a:blip r:embed="rId8"/>
              <a:stretch>
                <a:fillRect/>
              </a:stretch>
            </p:blipFill>
            <p:spPr>
              <a:xfrm>
                <a:off x="3321385" y="5310693"/>
                <a:ext cx="673100" cy="647700"/>
              </a:xfrm>
              <a:prstGeom prst="rect">
                <a:avLst/>
              </a:prstGeom>
            </p:spPr>
          </p:pic>
          <p:sp>
            <p:nvSpPr>
              <p:cNvPr id="25" name="Rectangle 24">
                <a:extLst>
                  <a:ext uri="{FF2B5EF4-FFF2-40B4-BE49-F238E27FC236}">
                    <a16:creationId xmlns:a16="http://schemas.microsoft.com/office/drawing/2014/main" id="{2021DB35-923E-6A4E-96F8-4CB5C130E8BB}"/>
                  </a:ext>
                </a:extLst>
              </p:cNvPr>
              <p:cNvSpPr/>
              <p:nvPr/>
            </p:nvSpPr>
            <p:spPr bwMode="auto">
              <a:xfrm>
                <a:off x="2972135" y="6110789"/>
                <a:ext cx="1371600" cy="54864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defTabSz="913751" fontAlgn="base">
                  <a:spcBef>
                    <a:spcPct val="0"/>
                  </a:spcBef>
                  <a:spcAft>
                    <a:spcPts val="392"/>
                  </a:spcAft>
                  <a:defRPr/>
                </a:pPr>
                <a:r>
                  <a:rPr lang="en-US" sz="1568" b="1" kern="0" dirty="0">
                    <a:solidFill>
                      <a:srgbClr val="000000"/>
                    </a:solidFill>
                    <a:latin typeface="Segoe UI Semibold"/>
                    <a:cs typeface="Segoe UI" pitchFamily="34" charset="0"/>
                  </a:rPr>
                  <a:t>Data</a:t>
                </a:r>
                <a:br>
                  <a:rPr lang="en-US" sz="1568" b="1" kern="0" dirty="0">
                    <a:solidFill>
                      <a:srgbClr val="000000"/>
                    </a:solidFill>
                    <a:latin typeface="Segoe UI Semibold"/>
                    <a:cs typeface="Segoe UI" pitchFamily="34" charset="0"/>
                  </a:rPr>
                </a:br>
                <a:r>
                  <a:rPr lang="en-US" sz="1568" b="1" kern="0" dirty="0">
                    <a:solidFill>
                      <a:srgbClr val="000000"/>
                    </a:solidFill>
                    <a:latin typeface="Segoe UI Semibold"/>
                    <a:cs typeface="Segoe UI" pitchFamily="34" charset="0"/>
                  </a:rPr>
                  <a:t>connectors</a:t>
                </a:r>
              </a:p>
            </p:txBody>
          </p:sp>
        </p:grpSp>
        <p:grpSp>
          <p:nvGrpSpPr>
            <p:cNvPr id="14" name="Group 13">
              <a:extLst>
                <a:ext uri="{FF2B5EF4-FFF2-40B4-BE49-F238E27FC236}">
                  <a16:creationId xmlns:a16="http://schemas.microsoft.com/office/drawing/2014/main" id="{DB430AE1-5BFB-C549-B4F7-72AFB3184EA4}"/>
                </a:ext>
              </a:extLst>
            </p:cNvPr>
            <p:cNvGrpSpPr/>
            <p:nvPr/>
          </p:nvGrpSpPr>
          <p:grpSpPr>
            <a:xfrm>
              <a:off x="5563086" y="5285293"/>
              <a:ext cx="1371600" cy="1374136"/>
              <a:chOff x="5563086" y="5285293"/>
              <a:chExt cx="1371600" cy="1374136"/>
            </a:xfrm>
          </p:grpSpPr>
          <p:pic>
            <p:nvPicPr>
              <p:cNvPr id="4" name="Picture 3">
                <a:extLst>
                  <a:ext uri="{FF2B5EF4-FFF2-40B4-BE49-F238E27FC236}">
                    <a16:creationId xmlns:a16="http://schemas.microsoft.com/office/drawing/2014/main" id="{72390699-D583-FC4C-907E-079874540C5C}"/>
                  </a:ext>
                </a:extLst>
              </p:cNvPr>
              <p:cNvPicPr>
                <a:picLocks noChangeAspect="1"/>
              </p:cNvPicPr>
              <p:nvPr/>
            </p:nvPicPr>
            <p:blipFill>
              <a:blip r:embed="rId9"/>
              <a:stretch>
                <a:fillRect/>
              </a:stretch>
            </p:blipFill>
            <p:spPr>
              <a:xfrm>
                <a:off x="5931386" y="5285293"/>
                <a:ext cx="635000" cy="673100"/>
              </a:xfrm>
              <a:prstGeom prst="rect">
                <a:avLst/>
              </a:prstGeom>
            </p:spPr>
          </p:pic>
          <p:sp>
            <p:nvSpPr>
              <p:cNvPr id="29" name="Rectangle 28">
                <a:extLst>
                  <a:ext uri="{FF2B5EF4-FFF2-40B4-BE49-F238E27FC236}">
                    <a16:creationId xmlns:a16="http://schemas.microsoft.com/office/drawing/2014/main" id="{89D2685A-281B-D54D-AEAB-3AE0CF9A4920}"/>
                  </a:ext>
                </a:extLst>
              </p:cNvPr>
              <p:cNvSpPr/>
              <p:nvPr/>
            </p:nvSpPr>
            <p:spPr bwMode="auto">
              <a:xfrm>
                <a:off x="5563086" y="6110789"/>
                <a:ext cx="1371600" cy="54864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defTabSz="913751" fontAlgn="base">
                  <a:spcBef>
                    <a:spcPct val="0"/>
                  </a:spcBef>
                  <a:spcAft>
                    <a:spcPts val="392"/>
                  </a:spcAft>
                  <a:defRPr/>
                </a:pPr>
                <a:r>
                  <a:rPr lang="en-US" sz="1568" b="1" kern="0" dirty="0">
                    <a:solidFill>
                      <a:srgbClr val="000000"/>
                    </a:solidFill>
                    <a:latin typeface="Segoe UI Semibold"/>
                    <a:cs typeface="Segoe UI" pitchFamily="34" charset="0"/>
                  </a:rPr>
                  <a:t>AI Builder</a:t>
                </a:r>
              </a:p>
            </p:txBody>
          </p:sp>
        </p:grpSp>
        <p:grpSp>
          <p:nvGrpSpPr>
            <p:cNvPr id="32" name="Group 31">
              <a:extLst>
                <a:ext uri="{FF2B5EF4-FFF2-40B4-BE49-F238E27FC236}">
                  <a16:creationId xmlns:a16="http://schemas.microsoft.com/office/drawing/2014/main" id="{B808063D-77EE-A44D-BA4E-9BBBC2FEB97A}"/>
                </a:ext>
              </a:extLst>
            </p:cNvPr>
            <p:cNvGrpSpPr/>
            <p:nvPr/>
          </p:nvGrpSpPr>
          <p:grpSpPr>
            <a:xfrm>
              <a:off x="2077008" y="4968528"/>
              <a:ext cx="8343757" cy="239248"/>
              <a:chOff x="3429816" y="4686072"/>
              <a:chExt cx="5443255" cy="329848"/>
            </a:xfrm>
          </p:grpSpPr>
          <p:sp>
            <p:nvSpPr>
              <p:cNvPr id="33" name="Rectangle 42">
                <a:extLst>
                  <a:ext uri="{FF2B5EF4-FFF2-40B4-BE49-F238E27FC236}">
                    <a16:creationId xmlns:a16="http://schemas.microsoft.com/office/drawing/2014/main" id="{985AB080-F6FD-8E49-ADE5-8C23908DA1E4}"/>
                  </a:ext>
                </a:extLst>
              </p:cNvPr>
              <p:cNvSpPr/>
              <p:nvPr/>
            </p:nvSpPr>
            <p:spPr bwMode="auto">
              <a:xfrm flipV="1">
                <a:off x="3429816" y="4686073"/>
                <a:ext cx="5443255" cy="329847"/>
              </a:xfrm>
              <a:custGeom>
                <a:avLst/>
                <a:gdLst>
                  <a:gd name="connsiteX0" fmla="*/ 0 w 3416203"/>
                  <a:gd name="connsiteY0" fmla="*/ 0 h 765279"/>
                  <a:gd name="connsiteX1" fmla="*/ 3416203 w 3416203"/>
                  <a:gd name="connsiteY1" fmla="*/ 0 h 765279"/>
                  <a:gd name="connsiteX2" fmla="*/ 3416203 w 3416203"/>
                  <a:gd name="connsiteY2" fmla="*/ 765279 h 765279"/>
                  <a:gd name="connsiteX3" fmla="*/ 0 w 3416203"/>
                  <a:gd name="connsiteY3" fmla="*/ 765279 h 765279"/>
                  <a:gd name="connsiteX4" fmla="*/ 0 w 3416203"/>
                  <a:gd name="connsiteY4" fmla="*/ 0 h 765279"/>
                  <a:gd name="connsiteX0" fmla="*/ 3416203 w 3507643"/>
                  <a:gd name="connsiteY0" fmla="*/ 0 h 765279"/>
                  <a:gd name="connsiteX1" fmla="*/ 3416203 w 3507643"/>
                  <a:gd name="connsiteY1" fmla="*/ 765279 h 765279"/>
                  <a:gd name="connsiteX2" fmla="*/ 0 w 3507643"/>
                  <a:gd name="connsiteY2" fmla="*/ 765279 h 765279"/>
                  <a:gd name="connsiteX3" fmla="*/ 0 w 3507643"/>
                  <a:gd name="connsiteY3" fmla="*/ 0 h 765279"/>
                  <a:gd name="connsiteX4" fmla="*/ 3507643 w 3507643"/>
                  <a:gd name="connsiteY4" fmla="*/ 91440 h 765279"/>
                  <a:gd name="connsiteX0" fmla="*/ 3416203 w 3416203"/>
                  <a:gd name="connsiteY0" fmla="*/ 0 h 765279"/>
                  <a:gd name="connsiteX1" fmla="*/ 3416203 w 3416203"/>
                  <a:gd name="connsiteY1" fmla="*/ 765279 h 765279"/>
                  <a:gd name="connsiteX2" fmla="*/ 0 w 3416203"/>
                  <a:gd name="connsiteY2" fmla="*/ 765279 h 765279"/>
                  <a:gd name="connsiteX3" fmla="*/ 0 w 3416203"/>
                  <a:gd name="connsiteY3" fmla="*/ 0 h 765279"/>
                </a:gdLst>
                <a:ahLst/>
                <a:cxnLst>
                  <a:cxn ang="0">
                    <a:pos x="connsiteX0" y="connsiteY0"/>
                  </a:cxn>
                  <a:cxn ang="0">
                    <a:pos x="connsiteX1" y="connsiteY1"/>
                  </a:cxn>
                  <a:cxn ang="0">
                    <a:pos x="connsiteX2" y="connsiteY2"/>
                  </a:cxn>
                  <a:cxn ang="0">
                    <a:pos x="connsiteX3" y="connsiteY3"/>
                  </a:cxn>
                </a:cxnLst>
                <a:rect l="l" t="t" r="r" b="b"/>
                <a:pathLst>
                  <a:path w="3416203" h="765279">
                    <a:moveTo>
                      <a:pt x="3416203" y="0"/>
                    </a:moveTo>
                    <a:lnTo>
                      <a:pt x="3416203" y="765279"/>
                    </a:lnTo>
                    <a:lnTo>
                      <a:pt x="0" y="765279"/>
                    </a:lnTo>
                    <a:lnTo>
                      <a:pt x="0" y="0"/>
                    </a:lnTo>
                  </a:path>
                </a:pathLst>
              </a:custGeom>
              <a:noFill/>
              <a:ln w="12700" cap="flat" cmpd="sng" algn="ctr">
                <a:solidFill>
                  <a:schemeClr val="accent6">
                    <a:lumMod val="25000"/>
                    <a:lumOff val="75000"/>
                  </a:schemeClr>
                </a:solidFill>
                <a:prstDash val="solid"/>
                <a:miter lim="800000"/>
                <a:headEnd type="none" w="lg" len="med"/>
                <a:tailEnd type="none" w="lg" len="med"/>
              </a:ln>
              <a:effectLst/>
            </p:spPr>
            <p:txBody>
              <a:bodyPr rot="0" spcFirstLastPara="0" vertOverflow="overflow" horzOverflow="overflow" vert="horz" wrap="square" lIns="179234" tIns="143388" rIns="179234" bIns="143388" numCol="1" spcCol="0" rtlCol="0" fromWordArt="0" anchor="t" anchorCtr="0" forceAA="0" compatLnSpc="1">
                <a:prstTxWarp prst="textNoShape">
                  <a:avLst/>
                </a:prstTxWarp>
                <a:noAutofit/>
              </a:bodyPr>
              <a:lstStyle/>
              <a:p>
                <a:pPr defTabSz="913751" fontAlgn="base">
                  <a:spcBef>
                    <a:spcPct val="0"/>
                  </a:spcBef>
                  <a:spcAft>
                    <a:spcPct val="0"/>
                  </a:spcAft>
                  <a:defRPr/>
                </a:pPr>
                <a:endParaRPr lang="en-US" sz="1961" kern="0" dirty="0">
                  <a:solidFill>
                    <a:srgbClr val="000000"/>
                  </a:solidFill>
                  <a:latin typeface="Segoe UI"/>
                  <a:ea typeface="Segoe UI" pitchFamily="34" charset="0"/>
                  <a:cs typeface="Segoe UI" pitchFamily="34" charset="0"/>
                </a:endParaRPr>
              </a:p>
            </p:txBody>
          </p:sp>
          <p:cxnSp>
            <p:nvCxnSpPr>
              <p:cNvPr id="34" name="Straight Connector 33">
                <a:extLst>
                  <a:ext uri="{FF2B5EF4-FFF2-40B4-BE49-F238E27FC236}">
                    <a16:creationId xmlns:a16="http://schemas.microsoft.com/office/drawing/2014/main" id="{3BE2222F-1048-E742-9D20-9B5496E171FD}"/>
                  </a:ext>
                </a:extLst>
              </p:cNvPr>
              <p:cNvCxnSpPr>
                <a:cxnSpLocks/>
              </p:cNvCxnSpPr>
              <p:nvPr/>
            </p:nvCxnSpPr>
            <p:spPr>
              <a:xfrm>
                <a:off x="6151443" y="4686072"/>
                <a:ext cx="0" cy="329848"/>
              </a:xfrm>
              <a:prstGeom prst="line">
                <a:avLst/>
              </a:prstGeom>
              <a:noFill/>
              <a:ln w="12700" cap="flat" cmpd="sng" algn="ctr">
                <a:solidFill>
                  <a:schemeClr val="accent6">
                    <a:lumMod val="25000"/>
                    <a:lumOff val="75000"/>
                  </a:schemeClr>
                </a:solidFill>
                <a:prstDash val="solid"/>
                <a:miter lim="800000"/>
                <a:headEnd type="none" w="lg" len="med"/>
                <a:tailEnd type="none" w="lg" len="med"/>
              </a:ln>
              <a:effectLst/>
            </p:spPr>
          </p:cxnSp>
        </p:grpSp>
      </p:grpSp>
    </p:spTree>
    <p:extLst>
      <p:ext uri="{BB962C8B-B14F-4D97-AF65-F5344CB8AC3E}">
        <p14:creationId xmlns:p14="http://schemas.microsoft.com/office/powerpoint/2010/main" val="40934947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C381F37-8784-48BA-B46C-C548F82A8CE5}"/>
              </a:ext>
            </a:extLst>
          </p:cNvPr>
          <p:cNvSpPr/>
          <p:nvPr/>
        </p:nvSpPr>
        <p:spPr bwMode="auto">
          <a:xfrm>
            <a:off x="-7946252" y="-4557636"/>
            <a:ext cx="20116800" cy="20116800"/>
          </a:xfrm>
          <a:prstGeom prst="ellipse">
            <a:avLst/>
          </a:prstGeom>
          <a:solidFill>
            <a:sysClr val="window" lastClr="FFFFFF">
              <a:lumMod val="95000"/>
            </a:sys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5" name="Oval 4">
            <a:extLst>
              <a:ext uri="{FF2B5EF4-FFF2-40B4-BE49-F238E27FC236}">
                <a16:creationId xmlns:a16="http://schemas.microsoft.com/office/drawing/2014/main" id="{E7C3A522-DDA4-4D67-8C8F-73503823A8BB}"/>
              </a:ext>
            </a:extLst>
          </p:cNvPr>
          <p:cNvSpPr/>
          <p:nvPr/>
        </p:nvSpPr>
        <p:spPr bwMode="auto">
          <a:xfrm>
            <a:off x="-6117452" y="-2286000"/>
            <a:ext cx="16459200" cy="16459200"/>
          </a:xfrm>
          <a:prstGeom prst="ellipse">
            <a:avLst/>
          </a:prstGeom>
          <a:solidFill>
            <a:sysClr val="window" lastClr="FFFFFF">
              <a:lumMod val="85000"/>
            </a:sys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6" name="Oval 5">
            <a:extLst>
              <a:ext uri="{FF2B5EF4-FFF2-40B4-BE49-F238E27FC236}">
                <a16:creationId xmlns:a16="http://schemas.microsoft.com/office/drawing/2014/main" id="{20409DC5-0ACB-48CE-8319-0F0AFE943C58}"/>
              </a:ext>
            </a:extLst>
          </p:cNvPr>
          <p:cNvSpPr/>
          <p:nvPr/>
        </p:nvSpPr>
        <p:spPr bwMode="auto">
          <a:xfrm>
            <a:off x="-4288652" y="-457200"/>
            <a:ext cx="12801600" cy="12801600"/>
          </a:xfrm>
          <a:prstGeom prst="ellipse">
            <a:avLst/>
          </a:prstGeom>
          <a:solidFill>
            <a:sysClr val="window" lastClr="FFFFFF">
              <a:lumMod val="75000"/>
            </a:sys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 name="Oval 6">
            <a:extLst>
              <a:ext uri="{FF2B5EF4-FFF2-40B4-BE49-F238E27FC236}">
                <a16:creationId xmlns:a16="http://schemas.microsoft.com/office/drawing/2014/main" id="{49762BEB-FFBD-4DE8-9156-05637A426422}"/>
              </a:ext>
            </a:extLst>
          </p:cNvPr>
          <p:cNvSpPr/>
          <p:nvPr/>
        </p:nvSpPr>
        <p:spPr bwMode="auto">
          <a:xfrm>
            <a:off x="-2459852" y="1371600"/>
            <a:ext cx="9144000" cy="9144000"/>
          </a:xfrm>
          <a:prstGeom prst="ellipse">
            <a:avLst/>
          </a:prstGeom>
          <a:solidFill>
            <a:sysClr val="window" lastClr="FFFFFF">
              <a:lumMod val="65000"/>
            </a:sys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8" name="Oval 7">
            <a:extLst>
              <a:ext uri="{FF2B5EF4-FFF2-40B4-BE49-F238E27FC236}">
                <a16:creationId xmlns:a16="http://schemas.microsoft.com/office/drawing/2014/main" id="{FF410EB0-BC8E-4B9E-BECD-EFA4A108A2DC}"/>
              </a:ext>
            </a:extLst>
          </p:cNvPr>
          <p:cNvSpPr/>
          <p:nvPr/>
        </p:nvSpPr>
        <p:spPr bwMode="auto">
          <a:xfrm>
            <a:off x="-631052" y="3200400"/>
            <a:ext cx="5486400" cy="5486400"/>
          </a:xfrm>
          <a:prstGeom prst="ellipse">
            <a:avLst/>
          </a:prstGeom>
          <a:solidFill>
            <a:sysClr val="window" lastClr="FFFFFF">
              <a:lumMod val="50000"/>
            </a:sys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9" name="Group 8">
            <a:extLst>
              <a:ext uri="{FF2B5EF4-FFF2-40B4-BE49-F238E27FC236}">
                <a16:creationId xmlns:a16="http://schemas.microsoft.com/office/drawing/2014/main" id="{03FE6EED-94C9-45ED-9EB4-4C746C1EA79D}"/>
              </a:ext>
            </a:extLst>
          </p:cNvPr>
          <p:cNvGrpSpPr/>
          <p:nvPr/>
        </p:nvGrpSpPr>
        <p:grpSpPr>
          <a:xfrm rot="3329781">
            <a:off x="-7815775" y="-4362816"/>
            <a:ext cx="20116800" cy="20433458"/>
            <a:chOff x="-8201432" y="-4431458"/>
            <a:chExt cx="20116800" cy="20433458"/>
          </a:xfrm>
        </p:grpSpPr>
        <p:sp>
          <p:nvSpPr>
            <p:cNvPr id="10" name="Rectangle 9">
              <a:extLst>
                <a:ext uri="{FF2B5EF4-FFF2-40B4-BE49-F238E27FC236}">
                  <a16:creationId xmlns:a16="http://schemas.microsoft.com/office/drawing/2014/main" id="{189F3477-7CB8-4F41-B315-4E9B737D6B64}"/>
                </a:ext>
              </a:extLst>
            </p:cNvPr>
            <p:cNvSpPr/>
            <p:nvPr/>
          </p:nvSpPr>
          <p:spPr bwMode="auto">
            <a:xfrm>
              <a:off x="-8201432" y="-4431458"/>
              <a:ext cx="10030232" cy="14947058"/>
            </a:xfrm>
            <a:prstGeom prst="rect">
              <a:avLst/>
            </a:prstGeom>
            <a:solidFill>
              <a:sysClr val="window" lastClr="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11" name="Rectangle 10">
              <a:extLst>
                <a:ext uri="{FF2B5EF4-FFF2-40B4-BE49-F238E27FC236}">
                  <a16:creationId xmlns:a16="http://schemas.microsoft.com/office/drawing/2014/main" id="{D0F8ADF9-8BBB-44BB-B892-EEFCC7B0B147}"/>
                </a:ext>
              </a:extLst>
            </p:cNvPr>
            <p:cNvSpPr/>
            <p:nvPr/>
          </p:nvSpPr>
          <p:spPr bwMode="auto">
            <a:xfrm>
              <a:off x="-8201432" y="6454236"/>
              <a:ext cx="20116800" cy="9547764"/>
            </a:xfrm>
            <a:prstGeom prst="rect">
              <a:avLst/>
            </a:prstGeom>
            <a:solidFill>
              <a:sysClr val="window" lastClr="FFFFFF"/>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12" name="TextBox 11">
            <a:extLst>
              <a:ext uri="{FF2B5EF4-FFF2-40B4-BE49-F238E27FC236}">
                <a16:creationId xmlns:a16="http://schemas.microsoft.com/office/drawing/2014/main" id="{7AF1C45D-5677-4903-A1B9-DA800B3D363B}"/>
              </a:ext>
            </a:extLst>
          </p:cNvPr>
          <p:cNvSpPr txBox="1"/>
          <p:nvPr/>
        </p:nvSpPr>
        <p:spPr>
          <a:xfrm rot="19526717">
            <a:off x="4423641" y="3533262"/>
            <a:ext cx="1205022" cy="307777"/>
          </a:xfrm>
          <a:prstGeom prst="rect">
            <a:avLst/>
          </a:prstGeom>
          <a:noFill/>
        </p:spPr>
        <p:txBody>
          <a:bodyPr wrap="square" lIns="0" tIns="0" rIns="0" bIns="0" rtlCol="0">
            <a:spAutoFit/>
          </a:bodyPr>
          <a:lstStyle/>
          <a:p>
            <a:pPr algn="ctr">
              <a:defRPr/>
            </a:pPr>
            <a:r>
              <a:rPr lang="en-US" sz="2000" dirty="0">
                <a:gradFill>
                  <a:gsLst>
                    <a:gs pos="2917">
                      <a:prstClr val="black"/>
                    </a:gs>
                    <a:gs pos="30000">
                      <a:prstClr val="black"/>
                    </a:gs>
                  </a:gsLst>
                  <a:lin ang="5400000" scaled="0"/>
                </a:gradFill>
                <a:latin typeface="Calibri" panose="020F0502020204030204"/>
              </a:rPr>
              <a:t>Logic</a:t>
            </a:r>
          </a:p>
        </p:txBody>
      </p:sp>
      <p:sp>
        <p:nvSpPr>
          <p:cNvPr id="13" name="TextBox 12">
            <a:extLst>
              <a:ext uri="{FF2B5EF4-FFF2-40B4-BE49-F238E27FC236}">
                <a16:creationId xmlns:a16="http://schemas.microsoft.com/office/drawing/2014/main" id="{D706A130-B4E2-4E7A-9BE2-AC87F2A0B283}"/>
              </a:ext>
            </a:extLst>
          </p:cNvPr>
          <p:cNvSpPr txBox="1"/>
          <p:nvPr/>
        </p:nvSpPr>
        <p:spPr>
          <a:xfrm rot="19526717">
            <a:off x="5893602" y="2524211"/>
            <a:ext cx="1205022" cy="307777"/>
          </a:xfrm>
          <a:prstGeom prst="rect">
            <a:avLst/>
          </a:prstGeom>
          <a:noFill/>
        </p:spPr>
        <p:txBody>
          <a:bodyPr wrap="square" lIns="0" tIns="0" rIns="0" bIns="0" rtlCol="0">
            <a:spAutoFit/>
          </a:bodyPr>
          <a:lstStyle/>
          <a:p>
            <a:pPr algn="ctr">
              <a:defRPr/>
            </a:pPr>
            <a:r>
              <a:rPr lang="en-US" sz="2000" dirty="0">
                <a:gradFill>
                  <a:gsLst>
                    <a:gs pos="2917">
                      <a:prstClr val="black"/>
                    </a:gs>
                    <a:gs pos="30000">
                      <a:prstClr val="black"/>
                    </a:gs>
                  </a:gsLst>
                  <a:lin ang="5400000" scaled="0"/>
                </a:gradFill>
                <a:latin typeface="Calibri" panose="020F0502020204030204"/>
              </a:rPr>
              <a:t>Data</a:t>
            </a:r>
          </a:p>
        </p:txBody>
      </p:sp>
      <p:sp>
        <p:nvSpPr>
          <p:cNvPr id="14" name="TextBox 13">
            <a:extLst>
              <a:ext uri="{FF2B5EF4-FFF2-40B4-BE49-F238E27FC236}">
                <a16:creationId xmlns:a16="http://schemas.microsoft.com/office/drawing/2014/main" id="{475645C8-363D-43DA-BD95-C91C90318020}"/>
              </a:ext>
            </a:extLst>
          </p:cNvPr>
          <p:cNvSpPr txBox="1"/>
          <p:nvPr/>
        </p:nvSpPr>
        <p:spPr>
          <a:xfrm rot="19526717">
            <a:off x="7414260" y="1483169"/>
            <a:ext cx="1205022" cy="307777"/>
          </a:xfrm>
          <a:prstGeom prst="rect">
            <a:avLst/>
          </a:prstGeom>
          <a:noFill/>
        </p:spPr>
        <p:txBody>
          <a:bodyPr wrap="square" lIns="0" tIns="0" rIns="0" bIns="0" rtlCol="0">
            <a:spAutoFit/>
          </a:bodyPr>
          <a:lstStyle/>
          <a:p>
            <a:pPr algn="ctr">
              <a:defRPr/>
            </a:pPr>
            <a:r>
              <a:rPr lang="en-US" sz="2000" dirty="0">
                <a:gradFill>
                  <a:gsLst>
                    <a:gs pos="2917">
                      <a:prstClr val="black"/>
                    </a:gs>
                    <a:gs pos="30000">
                      <a:prstClr val="black"/>
                    </a:gs>
                  </a:gsLst>
                  <a:lin ang="5400000" scaled="0"/>
                </a:gradFill>
                <a:latin typeface="Calibri" panose="020F0502020204030204"/>
              </a:rPr>
              <a:t>Storage</a:t>
            </a:r>
          </a:p>
        </p:txBody>
      </p:sp>
      <p:sp>
        <p:nvSpPr>
          <p:cNvPr id="16" name="Oval 15">
            <a:extLst>
              <a:ext uri="{FF2B5EF4-FFF2-40B4-BE49-F238E27FC236}">
                <a16:creationId xmlns:a16="http://schemas.microsoft.com/office/drawing/2014/main" id="{54655FAD-0A90-4EB6-8FE9-EBD082AB015C}"/>
              </a:ext>
            </a:extLst>
          </p:cNvPr>
          <p:cNvSpPr/>
          <p:nvPr/>
        </p:nvSpPr>
        <p:spPr bwMode="auto">
          <a:xfrm>
            <a:off x="1197748" y="5029200"/>
            <a:ext cx="1828800" cy="1828800"/>
          </a:xfrm>
          <a:prstGeom prst="ellipse">
            <a:avLst/>
          </a:prstGeom>
          <a:solidFill>
            <a:sysClr val="windowText" lastClr="000000">
              <a:lumMod val="95000"/>
              <a:lumOff val="5000"/>
            </a:sys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API</a:t>
            </a:r>
          </a:p>
        </p:txBody>
      </p:sp>
      <p:sp>
        <p:nvSpPr>
          <p:cNvPr id="17" name="key" title="Icon of a key">
            <a:extLst>
              <a:ext uri="{FF2B5EF4-FFF2-40B4-BE49-F238E27FC236}">
                <a16:creationId xmlns:a16="http://schemas.microsoft.com/office/drawing/2014/main" id="{C88456CC-8559-42F7-86E2-68ECE72C6CBA}"/>
              </a:ext>
            </a:extLst>
          </p:cNvPr>
          <p:cNvSpPr>
            <a:spLocks noChangeAspect="1" noEditPoints="1"/>
          </p:cNvSpPr>
          <p:nvPr/>
        </p:nvSpPr>
        <p:spPr bwMode="auto">
          <a:xfrm>
            <a:off x="3529099" y="5029200"/>
            <a:ext cx="367646" cy="365760"/>
          </a:xfrm>
          <a:custGeom>
            <a:avLst/>
            <a:gdLst>
              <a:gd name="T0" fmla="*/ 175 w 330"/>
              <a:gd name="T1" fmla="*/ 198 h 328"/>
              <a:gd name="T2" fmla="*/ 109 w 330"/>
              <a:gd name="T3" fmla="*/ 220 h 328"/>
              <a:gd name="T4" fmla="*/ 0 w 330"/>
              <a:gd name="T5" fmla="*/ 110 h 328"/>
              <a:gd name="T6" fmla="*/ 109 w 330"/>
              <a:gd name="T7" fmla="*/ 0 h 328"/>
              <a:gd name="T8" fmla="*/ 219 w 330"/>
              <a:gd name="T9" fmla="*/ 110 h 328"/>
              <a:gd name="T10" fmla="*/ 214 w 330"/>
              <a:gd name="T11" fmla="*/ 143 h 328"/>
              <a:gd name="T12" fmla="*/ 330 w 330"/>
              <a:gd name="T13" fmla="*/ 258 h 328"/>
              <a:gd name="T14" fmla="*/ 330 w 330"/>
              <a:gd name="T15" fmla="*/ 328 h 328"/>
              <a:gd name="T16" fmla="*/ 264 w 330"/>
              <a:gd name="T17" fmla="*/ 328 h 328"/>
              <a:gd name="T18" fmla="*/ 264 w 330"/>
              <a:gd name="T19" fmla="*/ 283 h 328"/>
              <a:gd name="T20" fmla="*/ 221 w 330"/>
              <a:gd name="T21" fmla="*/ 283 h 328"/>
              <a:gd name="T22" fmla="*/ 221 w 330"/>
              <a:gd name="T23" fmla="*/ 239 h 328"/>
              <a:gd name="T24" fmla="*/ 175 w 330"/>
              <a:gd name="T25" fmla="*/ 239 h 328"/>
              <a:gd name="T26" fmla="*/ 175 w 330"/>
              <a:gd name="T27" fmla="*/ 198 h 328"/>
              <a:gd name="T28" fmla="*/ 76 w 330"/>
              <a:gd name="T29" fmla="*/ 91 h 328"/>
              <a:gd name="T30" fmla="*/ 91 w 330"/>
              <a:gd name="T31" fmla="*/ 76 h 328"/>
              <a:gd name="T32" fmla="*/ 76 w 330"/>
              <a:gd name="T33" fmla="*/ 60 h 328"/>
              <a:gd name="T34" fmla="*/ 60 w 330"/>
              <a:gd name="T35" fmla="*/ 76 h 328"/>
              <a:gd name="T36" fmla="*/ 76 w 330"/>
              <a:gd name="T37" fmla="*/ 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328">
                <a:moveTo>
                  <a:pt x="175" y="198"/>
                </a:moveTo>
                <a:cubicBezTo>
                  <a:pt x="157" y="212"/>
                  <a:pt x="134" y="220"/>
                  <a:pt x="109" y="220"/>
                </a:cubicBezTo>
                <a:cubicBezTo>
                  <a:pt x="49" y="220"/>
                  <a:pt x="0" y="171"/>
                  <a:pt x="0" y="110"/>
                </a:cubicBezTo>
                <a:cubicBezTo>
                  <a:pt x="0" y="49"/>
                  <a:pt x="49" y="0"/>
                  <a:pt x="109" y="0"/>
                </a:cubicBezTo>
                <a:cubicBezTo>
                  <a:pt x="170" y="0"/>
                  <a:pt x="219" y="49"/>
                  <a:pt x="219" y="110"/>
                </a:cubicBezTo>
                <a:cubicBezTo>
                  <a:pt x="219" y="122"/>
                  <a:pt x="217" y="133"/>
                  <a:pt x="214" y="143"/>
                </a:cubicBezTo>
                <a:cubicBezTo>
                  <a:pt x="330" y="258"/>
                  <a:pt x="330" y="258"/>
                  <a:pt x="330" y="258"/>
                </a:cubicBezTo>
                <a:cubicBezTo>
                  <a:pt x="330" y="328"/>
                  <a:pt x="330" y="328"/>
                  <a:pt x="330" y="328"/>
                </a:cubicBezTo>
                <a:cubicBezTo>
                  <a:pt x="264" y="328"/>
                  <a:pt x="264" y="328"/>
                  <a:pt x="264" y="328"/>
                </a:cubicBezTo>
                <a:cubicBezTo>
                  <a:pt x="264" y="283"/>
                  <a:pt x="264" y="283"/>
                  <a:pt x="264" y="283"/>
                </a:cubicBezTo>
                <a:cubicBezTo>
                  <a:pt x="221" y="283"/>
                  <a:pt x="221" y="283"/>
                  <a:pt x="221" y="283"/>
                </a:cubicBezTo>
                <a:cubicBezTo>
                  <a:pt x="221" y="239"/>
                  <a:pt x="221" y="239"/>
                  <a:pt x="221" y="239"/>
                </a:cubicBezTo>
                <a:cubicBezTo>
                  <a:pt x="175" y="239"/>
                  <a:pt x="175" y="239"/>
                  <a:pt x="175" y="239"/>
                </a:cubicBezTo>
                <a:lnTo>
                  <a:pt x="175" y="198"/>
                </a:lnTo>
                <a:close/>
                <a:moveTo>
                  <a:pt x="76" y="91"/>
                </a:moveTo>
                <a:cubicBezTo>
                  <a:pt x="84" y="91"/>
                  <a:pt x="91" y="84"/>
                  <a:pt x="91" y="76"/>
                </a:cubicBezTo>
                <a:cubicBezTo>
                  <a:pt x="91" y="67"/>
                  <a:pt x="84" y="60"/>
                  <a:pt x="76" y="60"/>
                </a:cubicBezTo>
                <a:cubicBezTo>
                  <a:pt x="67" y="60"/>
                  <a:pt x="60" y="67"/>
                  <a:pt x="60" y="76"/>
                </a:cubicBezTo>
                <a:cubicBezTo>
                  <a:pt x="60" y="84"/>
                  <a:pt x="67" y="91"/>
                  <a:pt x="76" y="91"/>
                </a:cubicBezTo>
                <a:close/>
              </a:path>
            </a:pathLst>
          </a:custGeom>
          <a:noFill/>
          <a:ln w="28575" cap="sq">
            <a:solidFill>
              <a:sysClr val="windowText" lastClr="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8" name="Lock" title="Icon of a padlock">
            <a:extLst>
              <a:ext uri="{FF2B5EF4-FFF2-40B4-BE49-F238E27FC236}">
                <a16:creationId xmlns:a16="http://schemas.microsoft.com/office/drawing/2014/main" id="{047DC75F-616C-46BD-9A9D-271FE47D6DA6}"/>
              </a:ext>
            </a:extLst>
          </p:cNvPr>
          <p:cNvSpPr>
            <a:spLocks noChangeAspect="1" noEditPoints="1"/>
          </p:cNvSpPr>
          <p:nvPr/>
        </p:nvSpPr>
        <p:spPr bwMode="auto">
          <a:xfrm>
            <a:off x="4098795" y="5601423"/>
            <a:ext cx="327121" cy="457200"/>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28575" cap="sq">
            <a:solidFill>
              <a:sysClr val="windowText" lastClr="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9" name="SecurityCamera_EB35" title="Icon of a security camera">
            <a:extLst>
              <a:ext uri="{FF2B5EF4-FFF2-40B4-BE49-F238E27FC236}">
                <a16:creationId xmlns:a16="http://schemas.microsoft.com/office/drawing/2014/main" id="{CA8D8A11-8B36-4F6F-BC3F-E213BEBF69E5}"/>
              </a:ext>
            </a:extLst>
          </p:cNvPr>
          <p:cNvSpPr>
            <a:spLocks noChangeAspect="1" noEditPoints="1"/>
          </p:cNvSpPr>
          <p:nvPr/>
        </p:nvSpPr>
        <p:spPr bwMode="auto">
          <a:xfrm>
            <a:off x="3435960" y="6273577"/>
            <a:ext cx="423663" cy="365760"/>
          </a:xfrm>
          <a:custGeom>
            <a:avLst/>
            <a:gdLst>
              <a:gd name="T0" fmla="*/ 1409 w 4712"/>
              <a:gd name="T1" fmla="*/ 2190 h 4068"/>
              <a:gd name="T2" fmla="*/ 1409 w 4712"/>
              <a:gd name="T3" fmla="*/ 3442 h 4068"/>
              <a:gd name="T4" fmla="*/ 0 w 4712"/>
              <a:gd name="T5" fmla="*/ 3442 h 4068"/>
              <a:gd name="T6" fmla="*/ 0 w 4712"/>
              <a:gd name="T7" fmla="*/ 4068 h 4068"/>
              <a:gd name="T8" fmla="*/ 2035 w 4712"/>
              <a:gd name="T9" fmla="*/ 4068 h 4068"/>
              <a:gd name="T10" fmla="*/ 2035 w 4712"/>
              <a:gd name="T11" fmla="*/ 2345 h 4068"/>
              <a:gd name="T12" fmla="*/ 4225 w 4712"/>
              <a:gd name="T13" fmla="*/ 1565 h 4068"/>
              <a:gd name="T14" fmla="*/ 4226 w 4712"/>
              <a:gd name="T15" fmla="*/ 1563 h 4068"/>
              <a:gd name="T16" fmla="*/ 4225 w 4712"/>
              <a:gd name="T17" fmla="*/ 1565 h 4068"/>
              <a:gd name="T18" fmla="*/ 617 w 4712"/>
              <a:gd name="T19" fmla="*/ 662 h 4068"/>
              <a:gd name="T20" fmla="*/ 4225 w 4712"/>
              <a:gd name="T21" fmla="*/ 1565 h 4068"/>
              <a:gd name="T22" fmla="*/ 4400 w 4712"/>
              <a:gd name="T23" fmla="*/ 1608 h 4068"/>
              <a:gd name="T24" fmla="*/ 4712 w 4712"/>
              <a:gd name="T25" fmla="*/ 982 h 4068"/>
              <a:gd name="T26" fmla="*/ 782 w 4712"/>
              <a:gd name="T27" fmla="*/ 0 h 4068"/>
              <a:gd name="T28" fmla="*/ 617 w 4712"/>
              <a:gd name="T29" fmla="*/ 662 h 4068"/>
              <a:gd name="T30" fmla="*/ 617 w 4712"/>
              <a:gd name="T31" fmla="*/ 662 h 4068"/>
              <a:gd name="T32" fmla="*/ 313 w 4712"/>
              <a:gd name="T33" fmla="*/ 1876 h 4068"/>
              <a:gd name="T34" fmla="*/ 3652 w 4712"/>
              <a:gd name="T35" fmla="*/ 2711 h 4068"/>
              <a:gd name="T36" fmla="*/ 4225 w 4712"/>
              <a:gd name="T37" fmla="*/ 1565 h 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12" h="4068">
                <a:moveTo>
                  <a:pt x="1409" y="2190"/>
                </a:moveTo>
                <a:lnTo>
                  <a:pt x="1409" y="3442"/>
                </a:lnTo>
                <a:lnTo>
                  <a:pt x="0" y="3442"/>
                </a:lnTo>
                <a:moveTo>
                  <a:pt x="0" y="4068"/>
                </a:moveTo>
                <a:lnTo>
                  <a:pt x="2035" y="4068"/>
                </a:lnTo>
                <a:lnTo>
                  <a:pt x="2035" y="2345"/>
                </a:lnTo>
                <a:moveTo>
                  <a:pt x="4225" y="1565"/>
                </a:moveTo>
                <a:lnTo>
                  <a:pt x="4226" y="1563"/>
                </a:lnTo>
                <a:moveTo>
                  <a:pt x="4225" y="1565"/>
                </a:moveTo>
                <a:lnTo>
                  <a:pt x="617" y="662"/>
                </a:lnTo>
                <a:moveTo>
                  <a:pt x="4225" y="1565"/>
                </a:moveTo>
                <a:lnTo>
                  <a:pt x="4400" y="1608"/>
                </a:lnTo>
                <a:lnTo>
                  <a:pt x="4712" y="982"/>
                </a:lnTo>
                <a:lnTo>
                  <a:pt x="782" y="0"/>
                </a:lnTo>
                <a:lnTo>
                  <a:pt x="617" y="662"/>
                </a:lnTo>
                <a:moveTo>
                  <a:pt x="617" y="662"/>
                </a:moveTo>
                <a:lnTo>
                  <a:pt x="313" y="1876"/>
                </a:lnTo>
                <a:lnTo>
                  <a:pt x="3652" y="2711"/>
                </a:lnTo>
                <a:lnTo>
                  <a:pt x="4225" y="1565"/>
                </a:lnTo>
              </a:path>
            </a:pathLst>
          </a:custGeom>
          <a:noFill/>
          <a:ln w="28575" cap="sq">
            <a:solidFill>
              <a:sysClr val="windowText" lastClr="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0" name="TextBox 19">
            <a:extLst>
              <a:ext uri="{FF2B5EF4-FFF2-40B4-BE49-F238E27FC236}">
                <a16:creationId xmlns:a16="http://schemas.microsoft.com/office/drawing/2014/main" id="{879C4D88-66E2-4EC9-A17A-5F1A61C1750B}"/>
              </a:ext>
            </a:extLst>
          </p:cNvPr>
          <p:cNvSpPr txBox="1"/>
          <p:nvPr/>
        </p:nvSpPr>
        <p:spPr>
          <a:xfrm>
            <a:off x="3276104" y="5419973"/>
            <a:ext cx="873637" cy="161583"/>
          </a:xfrm>
          <a:prstGeom prst="rect">
            <a:avLst/>
          </a:prstGeom>
          <a:noFill/>
        </p:spPr>
        <p:txBody>
          <a:bodyPr wrap="none" lIns="0" tIns="0" rIns="0" bIns="0" rtlCol="0">
            <a:spAutoFit/>
          </a:bodyPr>
          <a:lstStyle/>
          <a:p>
            <a:pPr>
              <a:defRPr/>
            </a:pPr>
            <a:r>
              <a:rPr lang="en-US" sz="1050" dirty="0">
                <a:gradFill>
                  <a:gsLst>
                    <a:gs pos="2917">
                      <a:prstClr val="black"/>
                    </a:gs>
                    <a:gs pos="30000">
                      <a:prstClr val="black"/>
                    </a:gs>
                  </a:gsLst>
                  <a:lin ang="5400000" scaled="0"/>
                </a:gradFill>
                <a:latin typeface="Calibri" panose="020F0502020204030204"/>
              </a:rPr>
              <a:t>Authentication</a:t>
            </a:r>
          </a:p>
        </p:txBody>
      </p:sp>
      <p:sp>
        <p:nvSpPr>
          <p:cNvPr id="21" name="Rectangle 20">
            <a:extLst>
              <a:ext uri="{FF2B5EF4-FFF2-40B4-BE49-F238E27FC236}">
                <a16:creationId xmlns:a16="http://schemas.microsoft.com/office/drawing/2014/main" id="{CA725645-DB70-420E-AE11-6F699DF09B04}"/>
              </a:ext>
            </a:extLst>
          </p:cNvPr>
          <p:cNvSpPr/>
          <p:nvPr/>
        </p:nvSpPr>
        <p:spPr bwMode="auto">
          <a:xfrm>
            <a:off x="1009816" y="6857999"/>
            <a:ext cx="11182184" cy="5084859"/>
          </a:xfrm>
          <a:prstGeom prst="rect">
            <a:avLst/>
          </a:prstGeom>
          <a:solidFill>
            <a:sysClr val="window" lastClr="FFFFFF"/>
          </a:solidFill>
          <a:ln w="6350" cap="flat" cmpd="sng" algn="ctr">
            <a:solidFill>
              <a:sysClr val="windowText" lastClr="000000"/>
            </a:solidFill>
            <a:prstDash val="solid"/>
            <a:miter lim="800000"/>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22" name="TextBox 21">
            <a:extLst>
              <a:ext uri="{FF2B5EF4-FFF2-40B4-BE49-F238E27FC236}">
                <a16:creationId xmlns:a16="http://schemas.microsoft.com/office/drawing/2014/main" id="{9C7E2F7F-1352-4904-B9BA-45A9C69ABC5C}"/>
              </a:ext>
            </a:extLst>
          </p:cNvPr>
          <p:cNvSpPr txBox="1"/>
          <p:nvPr/>
        </p:nvSpPr>
        <p:spPr>
          <a:xfrm>
            <a:off x="3394517" y="6662295"/>
            <a:ext cx="506549" cy="161583"/>
          </a:xfrm>
          <a:prstGeom prst="rect">
            <a:avLst/>
          </a:prstGeom>
          <a:noFill/>
        </p:spPr>
        <p:txBody>
          <a:bodyPr wrap="none" lIns="0" tIns="0" rIns="0" bIns="0" rtlCol="0">
            <a:spAutoFit/>
          </a:bodyPr>
          <a:lstStyle/>
          <a:p>
            <a:pPr algn="ctr">
              <a:defRPr/>
            </a:pPr>
            <a:r>
              <a:rPr lang="en-US" sz="1050" dirty="0">
                <a:gradFill>
                  <a:gsLst>
                    <a:gs pos="2917">
                      <a:prstClr val="black"/>
                    </a:gs>
                    <a:gs pos="30000">
                      <a:prstClr val="black"/>
                    </a:gs>
                  </a:gsLst>
                  <a:lin ang="5400000" scaled="0"/>
                </a:gradFill>
                <a:latin typeface="Calibri" panose="020F0502020204030204"/>
              </a:rPr>
              <a:t>Auditing</a:t>
            </a:r>
          </a:p>
        </p:txBody>
      </p:sp>
      <p:sp>
        <p:nvSpPr>
          <p:cNvPr id="23" name="TextBox 22">
            <a:extLst>
              <a:ext uri="{FF2B5EF4-FFF2-40B4-BE49-F238E27FC236}">
                <a16:creationId xmlns:a16="http://schemas.microsoft.com/office/drawing/2014/main" id="{01BCD2D4-4B90-4A2C-B18C-A22ECFE71123}"/>
              </a:ext>
            </a:extLst>
          </p:cNvPr>
          <p:cNvSpPr txBox="1"/>
          <p:nvPr/>
        </p:nvSpPr>
        <p:spPr>
          <a:xfrm>
            <a:off x="3860002" y="6077873"/>
            <a:ext cx="804707" cy="161583"/>
          </a:xfrm>
          <a:prstGeom prst="rect">
            <a:avLst/>
          </a:prstGeom>
          <a:noFill/>
        </p:spPr>
        <p:txBody>
          <a:bodyPr wrap="none" lIns="0" tIns="0" rIns="0" bIns="0" rtlCol="0">
            <a:spAutoFit/>
          </a:bodyPr>
          <a:lstStyle/>
          <a:p>
            <a:pPr algn="ctr">
              <a:defRPr/>
            </a:pPr>
            <a:r>
              <a:rPr lang="en-US" sz="1050" dirty="0">
                <a:gradFill>
                  <a:gsLst>
                    <a:gs pos="2917">
                      <a:prstClr val="black"/>
                    </a:gs>
                    <a:gs pos="30000">
                      <a:prstClr val="black"/>
                    </a:gs>
                  </a:gsLst>
                  <a:lin ang="5400000" scaled="0"/>
                </a:gradFill>
                <a:latin typeface="Calibri" panose="020F0502020204030204"/>
              </a:rPr>
              <a:t>Authorization</a:t>
            </a:r>
          </a:p>
        </p:txBody>
      </p:sp>
      <p:pic>
        <p:nvPicPr>
          <p:cNvPr id="24" name="Picture 23" descr="A picture containing black, white, woman, sitting&#10;&#10;Description automatically generated">
            <a:extLst>
              <a:ext uri="{FF2B5EF4-FFF2-40B4-BE49-F238E27FC236}">
                <a16:creationId xmlns:a16="http://schemas.microsoft.com/office/drawing/2014/main" id="{B0547A8B-01C2-49D8-9428-07811968D0D1}"/>
              </a:ext>
            </a:extLst>
          </p:cNvPr>
          <p:cNvPicPr>
            <a:picLocks noChangeAspect="1"/>
          </p:cNvPicPr>
          <p:nvPr/>
        </p:nvPicPr>
        <p:blipFill>
          <a:blip r:embed="rId3"/>
          <a:stretch>
            <a:fillRect/>
          </a:stretch>
        </p:blipFill>
        <p:spPr>
          <a:xfrm>
            <a:off x="5511587" y="3635558"/>
            <a:ext cx="500917" cy="500917"/>
          </a:xfrm>
          <a:prstGeom prst="rect">
            <a:avLst/>
          </a:prstGeom>
        </p:spPr>
      </p:pic>
      <p:sp>
        <p:nvSpPr>
          <p:cNvPr id="25" name="Rectangle 24">
            <a:extLst>
              <a:ext uri="{FF2B5EF4-FFF2-40B4-BE49-F238E27FC236}">
                <a16:creationId xmlns:a16="http://schemas.microsoft.com/office/drawing/2014/main" id="{3806466C-2EB4-4B05-98AE-D551DD3DFC7D}"/>
              </a:ext>
            </a:extLst>
          </p:cNvPr>
          <p:cNvSpPr/>
          <p:nvPr/>
        </p:nvSpPr>
        <p:spPr bwMode="auto">
          <a:xfrm>
            <a:off x="5296822" y="4175243"/>
            <a:ext cx="914287" cy="187863"/>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Jobs</a:t>
            </a:r>
          </a:p>
        </p:txBody>
      </p:sp>
      <p:pic>
        <p:nvPicPr>
          <p:cNvPr id="26" name="Picture 25" descr="A picture containing building, drawing&#10;&#10;Description automatically generated">
            <a:extLst>
              <a:ext uri="{FF2B5EF4-FFF2-40B4-BE49-F238E27FC236}">
                <a16:creationId xmlns:a16="http://schemas.microsoft.com/office/drawing/2014/main" id="{02012B9F-24CB-415E-B69C-E24BF2C2CD1A}"/>
              </a:ext>
            </a:extLst>
          </p:cNvPr>
          <p:cNvPicPr>
            <a:picLocks noChangeAspect="1"/>
          </p:cNvPicPr>
          <p:nvPr/>
        </p:nvPicPr>
        <p:blipFill>
          <a:blip r:embed="rId4"/>
          <a:stretch>
            <a:fillRect/>
          </a:stretch>
        </p:blipFill>
        <p:spPr>
          <a:xfrm>
            <a:off x="4960175" y="4445131"/>
            <a:ext cx="500917" cy="500917"/>
          </a:xfrm>
          <a:prstGeom prst="rect">
            <a:avLst/>
          </a:prstGeom>
        </p:spPr>
      </p:pic>
      <p:sp>
        <p:nvSpPr>
          <p:cNvPr id="27" name="Rectangle 26">
            <a:extLst>
              <a:ext uri="{FF2B5EF4-FFF2-40B4-BE49-F238E27FC236}">
                <a16:creationId xmlns:a16="http://schemas.microsoft.com/office/drawing/2014/main" id="{DE434095-A0E2-4197-8FC1-C2A70117DE16}"/>
              </a:ext>
            </a:extLst>
          </p:cNvPr>
          <p:cNvSpPr/>
          <p:nvPr/>
        </p:nvSpPr>
        <p:spPr bwMode="auto">
          <a:xfrm>
            <a:off x="4746756" y="5000718"/>
            <a:ext cx="914287" cy="187863"/>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Calculated &amp;</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Rollup fields</a:t>
            </a:r>
          </a:p>
        </p:txBody>
      </p:sp>
      <p:pic>
        <p:nvPicPr>
          <p:cNvPr id="28" name="Picture 27" descr="A picture containing outdoor, street, white, black&#10;&#10;Description automatically generated">
            <a:extLst>
              <a:ext uri="{FF2B5EF4-FFF2-40B4-BE49-F238E27FC236}">
                <a16:creationId xmlns:a16="http://schemas.microsoft.com/office/drawing/2014/main" id="{807B492E-6341-4635-9746-8F078EB16B39}"/>
              </a:ext>
            </a:extLst>
          </p:cNvPr>
          <p:cNvPicPr>
            <a:picLocks noChangeAspect="1"/>
          </p:cNvPicPr>
          <p:nvPr/>
        </p:nvPicPr>
        <p:blipFill>
          <a:blip r:embed="rId5"/>
          <a:stretch>
            <a:fillRect/>
          </a:stretch>
        </p:blipFill>
        <p:spPr>
          <a:xfrm>
            <a:off x="5806896" y="4335012"/>
            <a:ext cx="500917" cy="500917"/>
          </a:xfrm>
          <a:prstGeom prst="rect">
            <a:avLst/>
          </a:prstGeom>
        </p:spPr>
      </p:pic>
      <p:sp>
        <p:nvSpPr>
          <p:cNvPr id="29" name="Rectangle 28">
            <a:extLst>
              <a:ext uri="{FF2B5EF4-FFF2-40B4-BE49-F238E27FC236}">
                <a16:creationId xmlns:a16="http://schemas.microsoft.com/office/drawing/2014/main" id="{F7BF4420-9766-46C4-AB9A-8D44A837262B}"/>
              </a:ext>
            </a:extLst>
          </p:cNvPr>
          <p:cNvSpPr/>
          <p:nvPr/>
        </p:nvSpPr>
        <p:spPr bwMode="auto">
          <a:xfrm>
            <a:off x="5594824" y="4858795"/>
            <a:ext cx="914287" cy="187863"/>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Business </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Rules</a:t>
            </a:r>
          </a:p>
        </p:txBody>
      </p:sp>
      <p:pic>
        <p:nvPicPr>
          <p:cNvPr id="30" name="Picture 29" descr="A black sign with white text&#10;&#10;Description automatically generated">
            <a:extLst>
              <a:ext uri="{FF2B5EF4-FFF2-40B4-BE49-F238E27FC236}">
                <a16:creationId xmlns:a16="http://schemas.microsoft.com/office/drawing/2014/main" id="{2D0500A1-3964-4209-A950-C6AB5FFB2ADF}"/>
              </a:ext>
            </a:extLst>
          </p:cNvPr>
          <p:cNvPicPr>
            <a:picLocks noChangeAspect="1"/>
          </p:cNvPicPr>
          <p:nvPr/>
        </p:nvPicPr>
        <p:blipFill>
          <a:blip r:embed="rId6"/>
          <a:stretch>
            <a:fillRect/>
          </a:stretch>
        </p:blipFill>
        <p:spPr>
          <a:xfrm>
            <a:off x="6907382" y="5148541"/>
            <a:ext cx="500917" cy="500917"/>
          </a:xfrm>
          <a:prstGeom prst="rect">
            <a:avLst/>
          </a:prstGeom>
        </p:spPr>
      </p:pic>
      <p:sp>
        <p:nvSpPr>
          <p:cNvPr id="31" name="Rectangle 30">
            <a:extLst>
              <a:ext uri="{FF2B5EF4-FFF2-40B4-BE49-F238E27FC236}">
                <a16:creationId xmlns:a16="http://schemas.microsoft.com/office/drawing/2014/main" id="{848192F7-D01F-474B-A52B-7D1AF2DF7225}"/>
              </a:ext>
            </a:extLst>
          </p:cNvPr>
          <p:cNvSpPr/>
          <p:nvPr/>
        </p:nvSpPr>
        <p:spPr bwMode="auto">
          <a:xfrm>
            <a:off x="6696656" y="5664373"/>
            <a:ext cx="914287" cy="187863"/>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Data </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validation</a:t>
            </a:r>
          </a:p>
        </p:txBody>
      </p:sp>
      <p:pic>
        <p:nvPicPr>
          <p:cNvPr id="32" name="Picture 31" descr="A close up of a sign&#10;&#10;Description automatically generated">
            <a:extLst>
              <a:ext uri="{FF2B5EF4-FFF2-40B4-BE49-F238E27FC236}">
                <a16:creationId xmlns:a16="http://schemas.microsoft.com/office/drawing/2014/main" id="{96565C06-6941-4290-B384-1E9008CFF546}"/>
              </a:ext>
            </a:extLst>
          </p:cNvPr>
          <p:cNvPicPr>
            <a:picLocks noChangeAspect="1"/>
          </p:cNvPicPr>
          <p:nvPr/>
        </p:nvPicPr>
        <p:blipFill>
          <a:blip r:embed="rId7"/>
          <a:stretch>
            <a:fillRect/>
          </a:stretch>
        </p:blipFill>
        <p:spPr>
          <a:xfrm>
            <a:off x="5942166" y="5220958"/>
            <a:ext cx="500917" cy="500917"/>
          </a:xfrm>
          <a:prstGeom prst="rect">
            <a:avLst/>
          </a:prstGeom>
        </p:spPr>
      </p:pic>
      <p:sp>
        <p:nvSpPr>
          <p:cNvPr id="33" name="Rectangle 32">
            <a:extLst>
              <a:ext uri="{FF2B5EF4-FFF2-40B4-BE49-F238E27FC236}">
                <a16:creationId xmlns:a16="http://schemas.microsoft.com/office/drawing/2014/main" id="{C3A1C5BA-27A9-4757-848D-A60F2E20E4B3}"/>
              </a:ext>
            </a:extLst>
          </p:cNvPr>
          <p:cNvSpPr/>
          <p:nvPr/>
        </p:nvSpPr>
        <p:spPr bwMode="auto">
          <a:xfrm>
            <a:off x="5732787" y="5776545"/>
            <a:ext cx="914287" cy="187863"/>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Duplicate </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Detection</a:t>
            </a:r>
          </a:p>
        </p:txBody>
      </p:sp>
      <p:pic>
        <p:nvPicPr>
          <p:cNvPr id="34" name="Picture 33" descr="A picture containing drawing&#10;&#10;Description automatically generated">
            <a:extLst>
              <a:ext uri="{FF2B5EF4-FFF2-40B4-BE49-F238E27FC236}">
                <a16:creationId xmlns:a16="http://schemas.microsoft.com/office/drawing/2014/main" id="{8B6E6389-C9CE-4C65-B2E9-C38A174EA6B7}"/>
              </a:ext>
            </a:extLst>
          </p:cNvPr>
          <p:cNvPicPr>
            <a:picLocks noChangeAspect="1"/>
          </p:cNvPicPr>
          <p:nvPr/>
        </p:nvPicPr>
        <p:blipFill>
          <a:blip r:embed="rId8"/>
          <a:stretch>
            <a:fillRect/>
          </a:stretch>
        </p:blipFill>
        <p:spPr>
          <a:xfrm>
            <a:off x="5068531" y="5647666"/>
            <a:ext cx="500917" cy="500917"/>
          </a:xfrm>
          <a:prstGeom prst="rect">
            <a:avLst/>
          </a:prstGeom>
        </p:spPr>
      </p:pic>
      <p:sp>
        <p:nvSpPr>
          <p:cNvPr id="35" name="Rectangle 34">
            <a:extLst>
              <a:ext uri="{FF2B5EF4-FFF2-40B4-BE49-F238E27FC236}">
                <a16:creationId xmlns:a16="http://schemas.microsoft.com/office/drawing/2014/main" id="{A32C5D94-5BEB-4CF7-8BD4-529AD38484D7}"/>
              </a:ext>
            </a:extLst>
          </p:cNvPr>
          <p:cNvSpPr/>
          <p:nvPr/>
        </p:nvSpPr>
        <p:spPr bwMode="auto">
          <a:xfrm>
            <a:off x="4860498" y="6203253"/>
            <a:ext cx="914287" cy="187863"/>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Plugins</a:t>
            </a:r>
          </a:p>
        </p:txBody>
      </p:sp>
      <p:pic>
        <p:nvPicPr>
          <p:cNvPr id="36" name="Picture 35" descr="A picture containing object, light, clock&#10;&#10;Description automatically generated">
            <a:extLst>
              <a:ext uri="{FF2B5EF4-FFF2-40B4-BE49-F238E27FC236}">
                <a16:creationId xmlns:a16="http://schemas.microsoft.com/office/drawing/2014/main" id="{CFB12B57-592B-452A-9131-155465101F31}"/>
              </a:ext>
            </a:extLst>
          </p:cNvPr>
          <p:cNvPicPr>
            <a:picLocks noChangeAspect="1"/>
          </p:cNvPicPr>
          <p:nvPr/>
        </p:nvPicPr>
        <p:blipFill>
          <a:blip r:embed="rId9"/>
          <a:stretch>
            <a:fillRect/>
          </a:stretch>
        </p:blipFill>
        <p:spPr>
          <a:xfrm>
            <a:off x="5901985" y="6139051"/>
            <a:ext cx="500917" cy="500917"/>
          </a:xfrm>
          <a:prstGeom prst="rect">
            <a:avLst/>
          </a:prstGeom>
        </p:spPr>
      </p:pic>
      <p:sp>
        <p:nvSpPr>
          <p:cNvPr id="37" name="Rectangle 36">
            <a:extLst>
              <a:ext uri="{FF2B5EF4-FFF2-40B4-BE49-F238E27FC236}">
                <a16:creationId xmlns:a16="http://schemas.microsoft.com/office/drawing/2014/main" id="{5CE5C86E-E427-4B81-88D2-B4A4C9B682CB}"/>
              </a:ext>
            </a:extLst>
          </p:cNvPr>
          <p:cNvSpPr/>
          <p:nvPr/>
        </p:nvSpPr>
        <p:spPr bwMode="auto">
          <a:xfrm>
            <a:off x="5695300" y="6694638"/>
            <a:ext cx="914287" cy="187863"/>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Workflows</a:t>
            </a:r>
          </a:p>
        </p:txBody>
      </p:sp>
      <p:sp>
        <p:nvSpPr>
          <p:cNvPr id="38" name="Rectangle 37">
            <a:extLst>
              <a:ext uri="{FF2B5EF4-FFF2-40B4-BE49-F238E27FC236}">
                <a16:creationId xmlns:a16="http://schemas.microsoft.com/office/drawing/2014/main" id="{7E93638C-50C4-4BC8-AD00-360BFCA03070}"/>
              </a:ext>
            </a:extLst>
          </p:cNvPr>
          <p:cNvSpPr/>
          <p:nvPr/>
        </p:nvSpPr>
        <p:spPr bwMode="auto">
          <a:xfrm>
            <a:off x="6743935" y="3148772"/>
            <a:ext cx="1028801" cy="211392"/>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Catalog</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and discovery</a:t>
            </a:r>
          </a:p>
        </p:txBody>
      </p:sp>
      <p:pic>
        <p:nvPicPr>
          <p:cNvPr id="39" name="Picture 38" descr="A picture containing black, white, street, sign&#10;&#10;Description automatically generated">
            <a:extLst>
              <a:ext uri="{FF2B5EF4-FFF2-40B4-BE49-F238E27FC236}">
                <a16:creationId xmlns:a16="http://schemas.microsoft.com/office/drawing/2014/main" id="{95B14AF5-AB0B-4CE7-80FE-76D8A27008CF}"/>
              </a:ext>
            </a:extLst>
          </p:cNvPr>
          <p:cNvPicPr>
            <a:picLocks noChangeAspect="1"/>
          </p:cNvPicPr>
          <p:nvPr/>
        </p:nvPicPr>
        <p:blipFill>
          <a:blip r:embed="rId10"/>
          <a:stretch>
            <a:fillRect/>
          </a:stretch>
        </p:blipFill>
        <p:spPr>
          <a:xfrm>
            <a:off x="6904020" y="2582924"/>
            <a:ext cx="563656" cy="563656"/>
          </a:xfrm>
          <a:prstGeom prst="rect">
            <a:avLst/>
          </a:prstGeom>
        </p:spPr>
      </p:pic>
      <p:pic>
        <p:nvPicPr>
          <p:cNvPr id="40" name="Graphic 39">
            <a:extLst>
              <a:ext uri="{FF2B5EF4-FFF2-40B4-BE49-F238E27FC236}">
                <a16:creationId xmlns:a16="http://schemas.microsoft.com/office/drawing/2014/main" id="{933F4352-4AF4-4D5E-AC1A-7A0457344B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99118" y="3704716"/>
            <a:ext cx="563656" cy="563656"/>
          </a:xfrm>
          <a:prstGeom prst="rect">
            <a:avLst/>
          </a:prstGeom>
        </p:spPr>
      </p:pic>
      <p:sp>
        <p:nvSpPr>
          <p:cNvPr id="41" name="Rectangle 40">
            <a:extLst>
              <a:ext uri="{FF2B5EF4-FFF2-40B4-BE49-F238E27FC236}">
                <a16:creationId xmlns:a16="http://schemas.microsoft.com/office/drawing/2014/main" id="{97B5666B-F1A3-431A-B386-3E37B30CFD1F}"/>
              </a:ext>
            </a:extLst>
          </p:cNvPr>
          <p:cNvSpPr/>
          <p:nvPr/>
        </p:nvSpPr>
        <p:spPr bwMode="auto">
          <a:xfrm>
            <a:off x="6312759" y="4289461"/>
            <a:ext cx="1028801" cy="211392"/>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Modelling</a:t>
            </a:r>
          </a:p>
        </p:txBody>
      </p:sp>
      <p:pic>
        <p:nvPicPr>
          <p:cNvPr id="42" name="Picture 41" descr="A picture containing clock&#10;&#10;Description automatically generated">
            <a:extLst>
              <a:ext uri="{FF2B5EF4-FFF2-40B4-BE49-F238E27FC236}">
                <a16:creationId xmlns:a16="http://schemas.microsoft.com/office/drawing/2014/main" id="{12438E07-23CE-4882-B443-525B843D05B0}"/>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7395188" y="4094242"/>
            <a:ext cx="563656" cy="563656"/>
          </a:xfrm>
          <a:prstGeom prst="rect">
            <a:avLst/>
          </a:prstGeom>
        </p:spPr>
      </p:pic>
      <p:sp>
        <p:nvSpPr>
          <p:cNvPr id="43" name="Rectangle 42">
            <a:extLst>
              <a:ext uri="{FF2B5EF4-FFF2-40B4-BE49-F238E27FC236}">
                <a16:creationId xmlns:a16="http://schemas.microsoft.com/office/drawing/2014/main" id="{9AED503F-FFD8-416A-BFCD-2D8189CB8219}"/>
              </a:ext>
            </a:extLst>
          </p:cNvPr>
          <p:cNvSpPr/>
          <p:nvPr/>
        </p:nvSpPr>
        <p:spPr bwMode="auto">
          <a:xfrm>
            <a:off x="7173279" y="4708957"/>
            <a:ext cx="1028801" cy="211392"/>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Reporting</a:t>
            </a:r>
          </a:p>
        </p:txBody>
      </p:sp>
      <p:pic>
        <p:nvPicPr>
          <p:cNvPr id="44" name="Picture 43" descr="A close up of a logo&#10;&#10;Description automatically generated">
            <a:extLst>
              <a:ext uri="{FF2B5EF4-FFF2-40B4-BE49-F238E27FC236}">
                <a16:creationId xmlns:a16="http://schemas.microsoft.com/office/drawing/2014/main" id="{A6FD0AFB-4485-4E90-8F3E-E6A795E4994A}"/>
              </a:ext>
            </a:extLst>
          </p:cNvPr>
          <p:cNvPicPr>
            <a:picLocks noChangeAspect="1"/>
          </p:cNvPicPr>
          <p:nvPr/>
        </p:nvPicPr>
        <p:blipFill>
          <a:blip r:embed="rId15"/>
          <a:stretch>
            <a:fillRect/>
          </a:stretch>
        </p:blipFill>
        <p:spPr>
          <a:xfrm>
            <a:off x="7658451" y="5753521"/>
            <a:ext cx="563656" cy="563656"/>
          </a:xfrm>
          <a:prstGeom prst="rect">
            <a:avLst/>
          </a:prstGeom>
        </p:spPr>
      </p:pic>
      <p:sp>
        <p:nvSpPr>
          <p:cNvPr id="45" name="Rectangle 44">
            <a:extLst>
              <a:ext uri="{FF2B5EF4-FFF2-40B4-BE49-F238E27FC236}">
                <a16:creationId xmlns:a16="http://schemas.microsoft.com/office/drawing/2014/main" id="{B1462016-292C-4F33-AAB4-93ABDFC6115E}"/>
              </a:ext>
            </a:extLst>
          </p:cNvPr>
          <p:cNvSpPr/>
          <p:nvPr/>
        </p:nvSpPr>
        <p:spPr bwMode="auto">
          <a:xfrm>
            <a:off x="7425879" y="6432676"/>
            <a:ext cx="1028801" cy="211392"/>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Common Data</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Model</a:t>
            </a:r>
          </a:p>
        </p:txBody>
      </p:sp>
      <p:pic>
        <p:nvPicPr>
          <p:cNvPr id="46" name="Picture 45" descr="A picture containing building, white, black, woman&#10;&#10;Description automatically generated">
            <a:extLst>
              <a:ext uri="{FF2B5EF4-FFF2-40B4-BE49-F238E27FC236}">
                <a16:creationId xmlns:a16="http://schemas.microsoft.com/office/drawing/2014/main" id="{DC674431-5DEA-4A4E-ADAA-BC61592F3D70}"/>
              </a:ext>
            </a:extLst>
          </p:cNvPr>
          <p:cNvPicPr>
            <a:picLocks noChangeAspect="1"/>
          </p:cNvPicPr>
          <p:nvPr/>
        </p:nvPicPr>
        <p:blipFill>
          <a:blip r:embed="rId16"/>
          <a:stretch>
            <a:fillRect/>
          </a:stretch>
        </p:blipFill>
        <p:spPr>
          <a:xfrm>
            <a:off x="8484324" y="1592546"/>
            <a:ext cx="518475" cy="518475"/>
          </a:xfrm>
          <a:prstGeom prst="rect">
            <a:avLst/>
          </a:prstGeom>
        </p:spPr>
      </p:pic>
      <p:sp>
        <p:nvSpPr>
          <p:cNvPr id="47" name="Rectangle 46">
            <a:extLst>
              <a:ext uri="{FF2B5EF4-FFF2-40B4-BE49-F238E27FC236}">
                <a16:creationId xmlns:a16="http://schemas.microsoft.com/office/drawing/2014/main" id="{288E1C10-8F4F-4D83-9233-8784F5731D80}"/>
              </a:ext>
            </a:extLst>
          </p:cNvPr>
          <p:cNvSpPr/>
          <p:nvPr/>
        </p:nvSpPr>
        <p:spPr bwMode="auto">
          <a:xfrm>
            <a:off x="8283485" y="2111021"/>
            <a:ext cx="946335" cy="19444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Relational </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databases</a:t>
            </a:r>
          </a:p>
        </p:txBody>
      </p:sp>
      <p:pic>
        <p:nvPicPr>
          <p:cNvPr id="48" name="Picture 47" descr="A close up of a sign&#10;&#10;Description automatically generated">
            <a:extLst>
              <a:ext uri="{FF2B5EF4-FFF2-40B4-BE49-F238E27FC236}">
                <a16:creationId xmlns:a16="http://schemas.microsoft.com/office/drawing/2014/main" id="{CD16C728-D6ED-46D1-A452-C4D3DEFC2D0B}"/>
              </a:ext>
            </a:extLst>
          </p:cNvPr>
          <p:cNvPicPr>
            <a:picLocks noChangeAspect="1"/>
          </p:cNvPicPr>
          <p:nvPr/>
        </p:nvPicPr>
        <p:blipFill>
          <a:blip r:embed="rId17">
            <a:biLevel thresh="75000"/>
            <a:extLst>
              <a:ext uri="{BEBA8EAE-BF5A-486C-A8C5-ECC9F3942E4B}">
                <a14:imgProps xmlns:a14="http://schemas.microsoft.com/office/drawing/2010/main">
                  <a14:imgLayer r:embed="rId18">
                    <a14:imgEffect>
                      <a14:saturation sat="0"/>
                    </a14:imgEffect>
                  </a14:imgLayer>
                </a14:imgProps>
              </a:ext>
            </a:extLst>
          </a:blip>
          <a:stretch>
            <a:fillRect/>
          </a:stretch>
        </p:blipFill>
        <p:spPr>
          <a:xfrm>
            <a:off x="8268281" y="2664209"/>
            <a:ext cx="518475" cy="518475"/>
          </a:xfrm>
          <a:prstGeom prst="rect">
            <a:avLst/>
          </a:prstGeom>
        </p:spPr>
      </p:pic>
      <p:sp>
        <p:nvSpPr>
          <p:cNvPr id="49" name="Rectangle 48">
            <a:extLst>
              <a:ext uri="{FF2B5EF4-FFF2-40B4-BE49-F238E27FC236}">
                <a16:creationId xmlns:a16="http://schemas.microsoft.com/office/drawing/2014/main" id="{A205583A-ACC9-47F6-B52B-895414F7B817}"/>
              </a:ext>
            </a:extLst>
          </p:cNvPr>
          <p:cNvSpPr/>
          <p:nvPr/>
        </p:nvSpPr>
        <p:spPr bwMode="auto">
          <a:xfrm>
            <a:off x="8056783" y="3207642"/>
            <a:ext cx="946335" cy="19444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Files and </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blobs </a:t>
            </a:r>
          </a:p>
        </p:txBody>
      </p:sp>
      <p:pic>
        <p:nvPicPr>
          <p:cNvPr id="50" name="Picture 49" descr="A close up of a logo&#10;&#10;Description automatically generated">
            <a:extLst>
              <a:ext uri="{FF2B5EF4-FFF2-40B4-BE49-F238E27FC236}">
                <a16:creationId xmlns:a16="http://schemas.microsoft.com/office/drawing/2014/main" id="{A5D754F4-4994-497A-A2D3-BF0A734F6ED1}"/>
              </a:ext>
            </a:extLst>
          </p:cNvPr>
          <p:cNvPicPr>
            <a:picLocks noChangeAspect="1"/>
          </p:cNvPicPr>
          <p:nvPr/>
        </p:nvPicPr>
        <p:blipFill rotWithShape="1">
          <a:blip r:embed="rId19"/>
          <a:srcRect l="16667" t="19343" r="16667" b="13990"/>
          <a:stretch/>
        </p:blipFill>
        <p:spPr>
          <a:xfrm>
            <a:off x="9195567" y="3269528"/>
            <a:ext cx="518475" cy="518475"/>
          </a:xfrm>
          <a:prstGeom prst="rect">
            <a:avLst/>
          </a:prstGeom>
        </p:spPr>
      </p:pic>
      <p:sp>
        <p:nvSpPr>
          <p:cNvPr id="51" name="Rectangle 50">
            <a:extLst>
              <a:ext uri="{FF2B5EF4-FFF2-40B4-BE49-F238E27FC236}">
                <a16:creationId xmlns:a16="http://schemas.microsoft.com/office/drawing/2014/main" id="{27B13939-D384-4DA3-9CDD-E43686254531}"/>
              </a:ext>
            </a:extLst>
          </p:cNvPr>
          <p:cNvSpPr/>
          <p:nvPr/>
        </p:nvSpPr>
        <p:spPr bwMode="auto">
          <a:xfrm>
            <a:off x="9011101" y="3782988"/>
            <a:ext cx="946335" cy="19444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Log files</a:t>
            </a:r>
          </a:p>
        </p:txBody>
      </p:sp>
      <p:pic>
        <p:nvPicPr>
          <p:cNvPr id="52" name="Picture 51" descr="A picture containing sitting&#10;&#10;Description automatically generated">
            <a:extLst>
              <a:ext uri="{FF2B5EF4-FFF2-40B4-BE49-F238E27FC236}">
                <a16:creationId xmlns:a16="http://schemas.microsoft.com/office/drawing/2014/main" id="{C548FF9C-A021-4F7E-89B8-5FD4ACED939D}"/>
              </a:ext>
            </a:extLst>
          </p:cNvPr>
          <p:cNvPicPr>
            <a:picLocks noChangeAspect="1"/>
          </p:cNvPicPr>
          <p:nvPr/>
        </p:nvPicPr>
        <p:blipFill>
          <a:blip r:embed="rId20"/>
          <a:stretch>
            <a:fillRect/>
          </a:stretch>
        </p:blipFill>
        <p:spPr>
          <a:xfrm>
            <a:off x="8683932" y="4149167"/>
            <a:ext cx="518475" cy="518475"/>
          </a:xfrm>
          <a:prstGeom prst="rect">
            <a:avLst/>
          </a:prstGeom>
        </p:spPr>
      </p:pic>
      <p:sp>
        <p:nvSpPr>
          <p:cNvPr id="53" name="Rectangle 52">
            <a:extLst>
              <a:ext uri="{FF2B5EF4-FFF2-40B4-BE49-F238E27FC236}">
                <a16:creationId xmlns:a16="http://schemas.microsoft.com/office/drawing/2014/main" id="{CBBA8060-F0ED-4D44-8607-C10A07AFC7A9}"/>
              </a:ext>
            </a:extLst>
          </p:cNvPr>
          <p:cNvSpPr/>
          <p:nvPr/>
        </p:nvSpPr>
        <p:spPr bwMode="auto">
          <a:xfrm>
            <a:off x="8508469" y="4687585"/>
            <a:ext cx="946335" cy="19444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Semi-structured</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data</a:t>
            </a:r>
          </a:p>
        </p:txBody>
      </p:sp>
      <p:pic>
        <p:nvPicPr>
          <p:cNvPr id="54" name="Picture 53" descr="A picture containing black, white&#10;&#10;Description automatically generated">
            <a:extLst>
              <a:ext uri="{FF2B5EF4-FFF2-40B4-BE49-F238E27FC236}">
                <a16:creationId xmlns:a16="http://schemas.microsoft.com/office/drawing/2014/main" id="{9B375F7C-F3C6-4A78-A36A-F05A6E6262BC}"/>
              </a:ext>
            </a:extLst>
          </p:cNvPr>
          <p:cNvPicPr>
            <a:picLocks noChangeAspect="1"/>
          </p:cNvPicPr>
          <p:nvPr/>
        </p:nvPicPr>
        <p:blipFill>
          <a:blip r:embed="rId21"/>
          <a:stretch>
            <a:fillRect/>
          </a:stretch>
        </p:blipFill>
        <p:spPr>
          <a:xfrm>
            <a:off x="9511287" y="5111102"/>
            <a:ext cx="518475" cy="518475"/>
          </a:xfrm>
          <a:prstGeom prst="rect">
            <a:avLst/>
          </a:prstGeom>
        </p:spPr>
      </p:pic>
      <p:sp>
        <p:nvSpPr>
          <p:cNvPr id="55" name="Rectangle 54">
            <a:extLst>
              <a:ext uri="{FF2B5EF4-FFF2-40B4-BE49-F238E27FC236}">
                <a16:creationId xmlns:a16="http://schemas.microsoft.com/office/drawing/2014/main" id="{0C0C463B-7E33-400E-B0AA-B451B223044F}"/>
              </a:ext>
            </a:extLst>
          </p:cNvPr>
          <p:cNvSpPr/>
          <p:nvPr/>
        </p:nvSpPr>
        <p:spPr bwMode="auto">
          <a:xfrm>
            <a:off x="9298336" y="5717361"/>
            <a:ext cx="946335" cy="19444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Search and</a:t>
            </a:r>
          </a:p>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Find data</a:t>
            </a:r>
          </a:p>
        </p:txBody>
      </p:sp>
      <p:pic>
        <p:nvPicPr>
          <p:cNvPr id="56" name="Picture 55" descr="A picture containing table, drawing, shirt, room&#10;&#10;Description automatically generated">
            <a:extLst>
              <a:ext uri="{FF2B5EF4-FFF2-40B4-BE49-F238E27FC236}">
                <a16:creationId xmlns:a16="http://schemas.microsoft.com/office/drawing/2014/main" id="{3F0FBE49-581D-4844-99B2-CBF5E175A2B3}"/>
              </a:ext>
            </a:extLst>
          </p:cNvPr>
          <p:cNvPicPr>
            <a:picLocks noChangeAspect="1"/>
          </p:cNvPicPr>
          <p:nvPr/>
        </p:nvPicPr>
        <p:blipFill rotWithShape="1">
          <a:blip r:embed="rId22">
            <a:extLst>
              <a:ext uri="{BEBA8EAE-BF5A-486C-A8C5-ECC9F3942E4B}">
                <a14:imgProps xmlns:a14="http://schemas.microsoft.com/office/drawing/2010/main">
                  <a14:imgLayer r:embed="rId23">
                    <a14:imgEffect>
                      <a14:colorTemperature colorTemp="11200"/>
                    </a14:imgEffect>
                    <a14:imgEffect>
                      <a14:saturation sat="0"/>
                    </a14:imgEffect>
                  </a14:imgLayer>
                </a14:imgProps>
              </a:ext>
            </a:extLst>
          </a:blip>
          <a:srcRect l="23833" r="23833"/>
          <a:stretch/>
        </p:blipFill>
        <p:spPr>
          <a:xfrm>
            <a:off x="8677339" y="5990741"/>
            <a:ext cx="518475" cy="518475"/>
          </a:xfrm>
          <a:prstGeom prst="rect">
            <a:avLst/>
          </a:prstGeom>
        </p:spPr>
      </p:pic>
      <p:sp>
        <p:nvSpPr>
          <p:cNvPr id="57" name="Rectangle 56">
            <a:extLst>
              <a:ext uri="{FF2B5EF4-FFF2-40B4-BE49-F238E27FC236}">
                <a16:creationId xmlns:a16="http://schemas.microsoft.com/office/drawing/2014/main" id="{B0485A82-6E59-4293-8F49-4BDEDFB229D5}"/>
              </a:ext>
            </a:extLst>
          </p:cNvPr>
          <p:cNvSpPr/>
          <p:nvPr/>
        </p:nvSpPr>
        <p:spPr bwMode="auto">
          <a:xfrm>
            <a:off x="8463410" y="6618183"/>
            <a:ext cx="946335" cy="194447"/>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Data lake</a:t>
            </a:r>
          </a:p>
        </p:txBody>
      </p:sp>
      <p:pic>
        <p:nvPicPr>
          <p:cNvPr id="58" name="Picture 57" descr="A picture containing circuit, meter, clock&#10;&#10;Description automatically generated">
            <a:extLst>
              <a:ext uri="{FF2B5EF4-FFF2-40B4-BE49-F238E27FC236}">
                <a16:creationId xmlns:a16="http://schemas.microsoft.com/office/drawing/2014/main" id="{351AC86C-F632-4C6F-A842-2119D20E6AA5}"/>
              </a:ext>
            </a:extLst>
          </p:cNvPr>
          <p:cNvPicPr>
            <a:picLocks noChangeAspect="1"/>
          </p:cNvPicPr>
          <p:nvPr/>
        </p:nvPicPr>
        <p:blipFill>
          <a:blip r:embed="rId24"/>
          <a:stretch>
            <a:fillRect/>
          </a:stretch>
        </p:blipFill>
        <p:spPr>
          <a:xfrm>
            <a:off x="10077153" y="1519522"/>
            <a:ext cx="697826" cy="697826"/>
          </a:xfrm>
          <a:prstGeom prst="rect">
            <a:avLst/>
          </a:prstGeom>
        </p:spPr>
      </p:pic>
      <p:sp>
        <p:nvSpPr>
          <p:cNvPr id="59" name="Rectangle 58">
            <a:extLst>
              <a:ext uri="{FF2B5EF4-FFF2-40B4-BE49-F238E27FC236}">
                <a16:creationId xmlns:a16="http://schemas.microsoft.com/office/drawing/2014/main" id="{0AE4C105-3E05-451D-9983-8AD49A9351C8}"/>
              </a:ext>
            </a:extLst>
          </p:cNvPr>
          <p:cNvSpPr/>
          <p:nvPr/>
        </p:nvSpPr>
        <p:spPr bwMode="auto">
          <a:xfrm>
            <a:off x="9789221" y="2309371"/>
            <a:ext cx="1273691" cy="261711"/>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Eventing</a:t>
            </a:r>
          </a:p>
        </p:txBody>
      </p:sp>
      <p:pic>
        <p:nvPicPr>
          <p:cNvPr id="60" name="Picture 59" descr="A close up of a logo&#10;&#10;Description automatically generated">
            <a:extLst>
              <a:ext uri="{FF2B5EF4-FFF2-40B4-BE49-F238E27FC236}">
                <a16:creationId xmlns:a16="http://schemas.microsoft.com/office/drawing/2014/main" id="{2244BA98-BF63-4D2E-8E28-48D1C9F17659}"/>
              </a:ext>
            </a:extLst>
          </p:cNvPr>
          <p:cNvPicPr>
            <a:picLocks noChangeAspect="1"/>
          </p:cNvPicPr>
          <p:nvPr/>
        </p:nvPicPr>
        <p:blipFill>
          <a:blip r:embed="rId25"/>
          <a:stretch>
            <a:fillRect/>
          </a:stretch>
        </p:blipFill>
        <p:spPr>
          <a:xfrm>
            <a:off x="10663254" y="3217517"/>
            <a:ext cx="697826" cy="697826"/>
          </a:xfrm>
          <a:prstGeom prst="rect">
            <a:avLst/>
          </a:prstGeom>
        </p:spPr>
      </p:pic>
      <p:sp>
        <p:nvSpPr>
          <p:cNvPr id="61" name="Rectangle 60">
            <a:extLst>
              <a:ext uri="{FF2B5EF4-FFF2-40B4-BE49-F238E27FC236}">
                <a16:creationId xmlns:a16="http://schemas.microsoft.com/office/drawing/2014/main" id="{3119C808-91BD-4293-800F-199C94E71A5B}"/>
              </a:ext>
            </a:extLst>
          </p:cNvPr>
          <p:cNvSpPr/>
          <p:nvPr/>
        </p:nvSpPr>
        <p:spPr bwMode="auto">
          <a:xfrm>
            <a:off x="10375322" y="4007366"/>
            <a:ext cx="1273691" cy="261711"/>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Webhooks</a:t>
            </a:r>
          </a:p>
        </p:txBody>
      </p:sp>
      <p:pic>
        <p:nvPicPr>
          <p:cNvPr id="62" name="Picture 61" descr="A picture containing outdoor, metal, bicycle, white&#10;&#10;Description automatically generated">
            <a:extLst>
              <a:ext uri="{FF2B5EF4-FFF2-40B4-BE49-F238E27FC236}">
                <a16:creationId xmlns:a16="http://schemas.microsoft.com/office/drawing/2014/main" id="{6C395646-96B2-4DFB-8755-87840641554F}"/>
              </a:ext>
            </a:extLst>
          </p:cNvPr>
          <p:cNvPicPr>
            <a:picLocks noChangeAspect="1"/>
          </p:cNvPicPr>
          <p:nvPr/>
        </p:nvPicPr>
        <p:blipFill>
          <a:blip r:embed="rId26"/>
          <a:stretch>
            <a:fillRect/>
          </a:stretch>
        </p:blipFill>
        <p:spPr>
          <a:xfrm>
            <a:off x="10869409" y="5360797"/>
            <a:ext cx="697826" cy="697826"/>
          </a:xfrm>
          <a:prstGeom prst="rect">
            <a:avLst/>
          </a:prstGeom>
        </p:spPr>
      </p:pic>
      <p:sp>
        <p:nvSpPr>
          <p:cNvPr id="63" name="Rectangle 62">
            <a:extLst>
              <a:ext uri="{FF2B5EF4-FFF2-40B4-BE49-F238E27FC236}">
                <a16:creationId xmlns:a16="http://schemas.microsoft.com/office/drawing/2014/main" id="{66203786-F5B2-4374-9EB9-A353B804C18C}"/>
              </a:ext>
            </a:extLst>
          </p:cNvPr>
          <p:cNvSpPr/>
          <p:nvPr/>
        </p:nvSpPr>
        <p:spPr bwMode="auto">
          <a:xfrm>
            <a:off x="10581477" y="6150646"/>
            <a:ext cx="1273691" cy="261711"/>
          </a:xfrm>
          <a:prstGeom prst="rect">
            <a:avLst/>
          </a:prstGeom>
          <a:noFill/>
          <a:ln w="6350" cap="flat" cmpd="sng" algn="ctr">
            <a:noFill/>
            <a:prstDash val="solid"/>
            <a:miter lim="800000"/>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ts val="40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Segoe UI" pitchFamily="34" charset="0"/>
              </a:rPr>
              <a:t>Data export</a:t>
            </a:r>
          </a:p>
        </p:txBody>
      </p:sp>
      <p:grpSp>
        <p:nvGrpSpPr>
          <p:cNvPr id="64" name="Group 63">
            <a:extLst>
              <a:ext uri="{FF2B5EF4-FFF2-40B4-BE49-F238E27FC236}">
                <a16:creationId xmlns:a16="http://schemas.microsoft.com/office/drawing/2014/main" id="{0879DB59-8163-45DF-95F4-C163AD05F4FB}"/>
              </a:ext>
            </a:extLst>
          </p:cNvPr>
          <p:cNvGrpSpPr/>
          <p:nvPr/>
        </p:nvGrpSpPr>
        <p:grpSpPr>
          <a:xfrm>
            <a:off x="127253" y="5766697"/>
            <a:ext cx="1051262" cy="1051262"/>
            <a:chOff x="3652520" y="2333616"/>
            <a:chExt cx="1051560" cy="1051560"/>
          </a:xfrm>
          <a:effectLst/>
        </p:grpSpPr>
        <p:sp>
          <p:nvSpPr>
            <p:cNvPr id="65" name="Oval 64">
              <a:extLst>
                <a:ext uri="{FF2B5EF4-FFF2-40B4-BE49-F238E27FC236}">
                  <a16:creationId xmlns:a16="http://schemas.microsoft.com/office/drawing/2014/main" id="{DCA03E88-E0B9-440F-A901-83C602901B99}"/>
                </a:ext>
              </a:extLst>
            </p:cNvPr>
            <p:cNvSpPr/>
            <p:nvPr/>
          </p:nvSpPr>
          <p:spPr bwMode="auto">
            <a:xfrm>
              <a:off x="3652520" y="2333616"/>
              <a:ext cx="1051560" cy="1051560"/>
            </a:xfrm>
            <a:prstGeom prst="ellipse">
              <a:avLst/>
            </a:prstGeom>
            <a:solidFill>
              <a:srgbClr val="FFC000"/>
            </a:solidFill>
            <a:ln w="6350" cap="flat" cmpd="sng" algn="ctr">
              <a:noFill/>
              <a:prstDash val="solid"/>
              <a:miter lim="800000"/>
            </a:ln>
            <a:effectLst>
              <a:outerShdw blurRad="63500" dist="38100" dir="2700000" algn="tl" rotWithShape="0">
                <a:prstClr val="black">
                  <a:alpha val="20000"/>
                </a:prstClr>
              </a:outerShdw>
            </a:effectLst>
          </p:spPr>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defTabSz="838651"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1A1A1A"/>
                </a:solidFill>
                <a:effectLst/>
                <a:uLnTx/>
                <a:uFillTx/>
                <a:latin typeface="Calibri" panose="020F0502020204030204"/>
                <a:ea typeface="+mn-ea"/>
                <a:cs typeface="Segoe UI" pitchFamily="34" charset="0"/>
              </a:endParaRPr>
            </a:p>
          </p:txBody>
        </p:sp>
        <p:grpSp>
          <p:nvGrpSpPr>
            <p:cNvPr id="66" name="Group 12">
              <a:extLst>
                <a:ext uri="{FF2B5EF4-FFF2-40B4-BE49-F238E27FC236}">
                  <a16:creationId xmlns:a16="http://schemas.microsoft.com/office/drawing/2014/main" id="{087E960A-B009-44F4-A739-B01A9BF3473C}"/>
                </a:ext>
              </a:extLst>
            </p:cNvPr>
            <p:cNvGrpSpPr>
              <a:grpSpLocks noChangeAspect="1"/>
            </p:cNvGrpSpPr>
            <p:nvPr/>
          </p:nvGrpSpPr>
          <p:grpSpPr bwMode="auto">
            <a:xfrm>
              <a:off x="3936139" y="2675429"/>
              <a:ext cx="484321" cy="367935"/>
              <a:chOff x="4543" y="2176"/>
              <a:chExt cx="258" cy="196"/>
            </a:xfrm>
            <a:solidFill>
              <a:sysClr val="window" lastClr="FFFFFF"/>
            </a:solidFill>
          </p:grpSpPr>
          <p:sp>
            <p:nvSpPr>
              <p:cNvPr id="67" name="Freeform 13">
                <a:extLst>
                  <a:ext uri="{FF2B5EF4-FFF2-40B4-BE49-F238E27FC236}">
                    <a16:creationId xmlns:a16="http://schemas.microsoft.com/office/drawing/2014/main" id="{E55B7647-B444-455A-AED0-92615DBCD449}"/>
                  </a:ext>
                </a:extLst>
              </p:cNvPr>
              <p:cNvSpPr>
                <a:spLocks/>
              </p:cNvSpPr>
              <p:nvPr/>
            </p:nvSpPr>
            <p:spPr bwMode="auto">
              <a:xfrm>
                <a:off x="4543" y="2176"/>
                <a:ext cx="258" cy="170"/>
              </a:xfrm>
              <a:custGeom>
                <a:avLst/>
                <a:gdLst>
                  <a:gd name="T0" fmla="*/ 635 w 720"/>
                  <a:gd name="T1" fmla="*/ 467 h 467"/>
                  <a:gd name="T2" fmla="*/ 620 w 720"/>
                  <a:gd name="T3" fmla="*/ 467 h 467"/>
                  <a:gd name="T4" fmla="*/ 620 w 720"/>
                  <a:gd name="T5" fmla="*/ 438 h 467"/>
                  <a:gd name="T6" fmla="*/ 635 w 720"/>
                  <a:gd name="T7" fmla="*/ 438 h 467"/>
                  <a:gd name="T8" fmla="*/ 691 w 720"/>
                  <a:gd name="T9" fmla="*/ 382 h 467"/>
                  <a:gd name="T10" fmla="*/ 691 w 720"/>
                  <a:gd name="T11" fmla="*/ 85 h 467"/>
                  <a:gd name="T12" fmla="*/ 635 w 720"/>
                  <a:gd name="T13" fmla="*/ 29 h 467"/>
                  <a:gd name="T14" fmla="*/ 85 w 720"/>
                  <a:gd name="T15" fmla="*/ 29 h 467"/>
                  <a:gd name="T16" fmla="*/ 29 w 720"/>
                  <a:gd name="T17" fmla="*/ 85 h 467"/>
                  <a:gd name="T18" fmla="*/ 29 w 720"/>
                  <a:gd name="T19" fmla="*/ 382 h 467"/>
                  <a:gd name="T20" fmla="*/ 85 w 720"/>
                  <a:gd name="T21" fmla="*/ 438 h 467"/>
                  <a:gd name="T22" fmla="*/ 99 w 720"/>
                  <a:gd name="T23" fmla="*/ 438 h 467"/>
                  <a:gd name="T24" fmla="*/ 99 w 720"/>
                  <a:gd name="T25" fmla="*/ 467 h 467"/>
                  <a:gd name="T26" fmla="*/ 85 w 720"/>
                  <a:gd name="T27" fmla="*/ 467 h 467"/>
                  <a:gd name="T28" fmla="*/ 0 w 720"/>
                  <a:gd name="T29" fmla="*/ 382 h 467"/>
                  <a:gd name="T30" fmla="*/ 0 w 720"/>
                  <a:gd name="T31" fmla="*/ 85 h 467"/>
                  <a:gd name="T32" fmla="*/ 85 w 720"/>
                  <a:gd name="T33" fmla="*/ 0 h 467"/>
                  <a:gd name="T34" fmla="*/ 635 w 720"/>
                  <a:gd name="T35" fmla="*/ 0 h 467"/>
                  <a:gd name="T36" fmla="*/ 720 w 720"/>
                  <a:gd name="T37" fmla="*/ 85 h 467"/>
                  <a:gd name="T38" fmla="*/ 720 w 720"/>
                  <a:gd name="T39" fmla="*/ 382 h 467"/>
                  <a:gd name="T40" fmla="*/ 635 w 720"/>
                  <a:gd name="T41"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0" h="467">
                    <a:moveTo>
                      <a:pt x="635" y="467"/>
                    </a:moveTo>
                    <a:cubicBezTo>
                      <a:pt x="620" y="467"/>
                      <a:pt x="620" y="467"/>
                      <a:pt x="620" y="467"/>
                    </a:cubicBezTo>
                    <a:cubicBezTo>
                      <a:pt x="620" y="438"/>
                      <a:pt x="620" y="438"/>
                      <a:pt x="620" y="438"/>
                    </a:cubicBezTo>
                    <a:cubicBezTo>
                      <a:pt x="635" y="438"/>
                      <a:pt x="635" y="438"/>
                      <a:pt x="635" y="438"/>
                    </a:cubicBezTo>
                    <a:cubicBezTo>
                      <a:pt x="666" y="438"/>
                      <a:pt x="691" y="413"/>
                      <a:pt x="691" y="382"/>
                    </a:cubicBezTo>
                    <a:cubicBezTo>
                      <a:pt x="691" y="85"/>
                      <a:pt x="691" y="85"/>
                      <a:pt x="691" y="85"/>
                    </a:cubicBezTo>
                    <a:cubicBezTo>
                      <a:pt x="691" y="54"/>
                      <a:pt x="666" y="29"/>
                      <a:pt x="635" y="29"/>
                    </a:cubicBezTo>
                    <a:cubicBezTo>
                      <a:pt x="85" y="29"/>
                      <a:pt x="85" y="29"/>
                      <a:pt x="85" y="29"/>
                    </a:cubicBezTo>
                    <a:cubicBezTo>
                      <a:pt x="54" y="29"/>
                      <a:pt x="29" y="54"/>
                      <a:pt x="29" y="85"/>
                    </a:cubicBezTo>
                    <a:cubicBezTo>
                      <a:pt x="29" y="382"/>
                      <a:pt x="29" y="382"/>
                      <a:pt x="29" y="382"/>
                    </a:cubicBezTo>
                    <a:cubicBezTo>
                      <a:pt x="29" y="413"/>
                      <a:pt x="54" y="438"/>
                      <a:pt x="85" y="438"/>
                    </a:cubicBezTo>
                    <a:cubicBezTo>
                      <a:pt x="99" y="438"/>
                      <a:pt x="99" y="438"/>
                      <a:pt x="99" y="438"/>
                    </a:cubicBezTo>
                    <a:cubicBezTo>
                      <a:pt x="99" y="467"/>
                      <a:pt x="99" y="467"/>
                      <a:pt x="99" y="467"/>
                    </a:cubicBezTo>
                    <a:cubicBezTo>
                      <a:pt x="85" y="467"/>
                      <a:pt x="85" y="467"/>
                      <a:pt x="85" y="467"/>
                    </a:cubicBezTo>
                    <a:cubicBezTo>
                      <a:pt x="38" y="467"/>
                      <a:pt x="0" y="429"/>
                      <a:pt x="0" y="382"/>
                    </a:cubicBezTo>
                    <a:cubicBezTo>
                      <a:pt x="0" y="85"/>
                      <a:pt x="0" y="85"/>
                      <a:pt x="0" y="85"/>
                    </a:cubicBezTo>
                    <a:cubicBezTo>
                      <a:pt x="0" y="38"/>
                      <a:pt x="38" y="0"/>
                      <a:pt x="85" y="0"/>
                    </a:cubicBezTo>
                    <a:cubicBezTo>
                      <a:pt x="635" y="0"/>
                      <a:pt x="635" y="0"/>
                      <a:pt x="635" y="0"/>
                    </a:cubicBezTo>
                    <a:cubicBezTo>
                      <a:pt x="682" y="0"/>
                      <a:pt x="720" y="38"/>
                      <a:pt x="720" y="85"/>
                    </a:cubicBezTo>
                    <a:cubicBezTo>
                      <a:pt x="720" y="382"/>
                      <a:pt x="720" y="382"/>
                      <a:pt x="720" y="382"/>
                    </a:cubicBezTo>
                    <a:cubicBezTo>
                      <a:pt x="720" y="429"/>
                      <a:pt x="682" y="467"/>
                      <a:pt x="635" y="4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Semilight"/>
                </a:endParaRPr>
              </a:p>
            </p:txBody>
          </p:sp>
          <p:sp>
            <p:nvSpPr>
              <p:cNvPr id="68" name="Freeform 14">
                <a:extLst>
                  <a:ext uri="{FF2B5EF4-FFF2-40B4-BE49-F238E27FC236}">
                    <a16:creationId xmlns:a16="http://schemas.microsoft.com/office/drawing/2014/main" id="{7306E7D2-86DB-4E3A-93AE-6C654EA9A02E}"/>
                  </a:ext>
                </a:extLst>
              </p:cNvPr>
              <p:cNvSpPr>
                <a:spLocks/>
              </p:cNvSpPr>
              <p:nvPr/>
            </p:nvSpPr>
            <p:spPr bwMode="auto">
              <a:xfrm>
                <a:off x="4591" y="2311"/>
                <a:ext cx="28" cy="61"/>
              </a:xfrm>
              <a:custGeom>
                <a:avLst/>
                <a:gdLst>
                  <a:gd name="T0" fmla="*/ 40 w 79"/>
                  <a:gd name="T1" fmla="*/ 169 h 169"/>
                  <a:gd name="T2" fmla="*/ 0 w 79"/>
                  <a:gd name="T3" fmla="*/ 130 h 169"/>
                  <a:gd name="T4" fmla="*/ 0 w 79"/>
                  <a:gd name="T5" fmla="*/ 39 h 169"/>
                  <a:gd name="T6" fmla="*/ 40 w 79"/>
                  <a:gd name="T7" fmla="*/ 0 h 169"/>
                  <a:gd name="T8" fmla="*/ 40 w 79"/>
                  <a:gd name="T9" fmla="*/ 0 h 169"/>
                  <a:gd name="T10" fmla="*/ 79 w 79"/>
                  <a:gd name="T11" fmla="*/ 39 h 169"/>
                  <a:gd name="T12" fmla="*/ 79 w 79"/>
                  <a:gd name="T13" fmla="*/ 130 h 169"/>
                  <a:gd name="T14" fmla="*/ 40 w 79"/>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69">
                    <a:moveTo>
                      <a:pt x="40" y="169"/>
                    </a:moveTo>
                    <a:cubicBezTo>
                      <a:pt x="18" y="169"/>
                      <a:pt x="0" y="152"/>
                      <a:pt x="0" y="130"/>
                    </a:cubicBezTo>
                    <a:cubicBezTo>
                      <a:pt x="0" y="39"/>
                      <a:pt x="0" y="39"/>
                      <a:pt x="0" y="39"/>
                    </a:cubicBezTo>
                    <a:cubicBezTo>
                      <a:pt x="0" y="17"/>
                      <a:pt x="18" y="0"/>
                      <a:pt x="40" y="0"/>
                    </a:cubicBezTo>
                    <a:cubicBezTo>
                      <a:pt x="40" y="0"/>
                      <a:pt x="40" y="0"/>
                      <a:pt x="40" y="0"/>
                    </a:cubicBezTo>
                    <a:cubicBezTo>
                      <a:pt x="62" y="0"/>
                      <a:pt x="79" y="17"/>
                      <a:pt x="79" y="39"/>
                    </a:cubicBezTo>
                    <a:cubicBezTo>
                      <a:pt x="79" y="130"/>
                      <a:pt x="79" y="130"/>
                      <a:pt x="79" y="130"/>
                    </a:cubicBezTo>
                    <a:cubicBezTo>
                      <a:pt x="79" y="152"/>
                      <a:pt x="62" y="169"/>
                      <a:pt x="40"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Semilight"/>
                </a:endParaRPr>
              </a:p>
            </p:txBody>
          </p:sp>
          <p:sp>
            <p:nvSpPr>
              <p:cNvPr id="69" name="Freeform 15">
                <a:extLst>
                  <a:ext uri="{FF2B5EF4-FFF2-40B4-BE49-F238E27FC236}">
                    <a16:creationId xmlns:a16="http://schemas.microsoft.com/office/drawing/2014/main" id="{31C63F43-F3AA-4AB8-B204-4CAC0DCC3D00}"/>
                  </a:ext>
                </a:extLst>
              </p:cNvPr>
              <p:cNvSpPr>
                <a:spLocks/>
              </p:cNvSpPr>
              <p:nvPr/>
            </p:nvSpPr>
            <p:spPr bwMode="auto">
              <a:xfrm>
                <a:off x="4635" y="2259"/>
                <a:ext cx="29" cy="113"/>
              </a:xfrm>
              <a:custGeom>
                <a:avLst/>
                <a:gdLst>
                  <a:gd name="T0" fmla="*/ 40 w 79"/>
                  <a:gd name="T1" fmla="*/ 312 h 312"/>
                  <a:gd name="T2" fmla="*/ 0 w 79"/>
                  <a:gd name="T3" fmla="*/ 273 h 312"/>
                  <a:gd name="T4" fmla="*/ 0 w 79"/>
                  <a:gd name="T5" fmla="*/ 40 h 312"/>
                  <a:gd name="T6" fmla="*/ 40 w 79"/>
                  <a:gd name="T7" fmla="*/ 0 h 312"/>
                  <a:gd name="T8" fmla="*/ 79 w 79"/>
                  <a:gd name="T9" fmla="*/ 40 h 312"/>
                  <a:gd name="T10" fmla="*/ 79 w 79"/>
                  <a:gd name="T11" fmla="*/ 273 h 312"/>
                  <a:gd name="T12" fmla="*/ 40 w 79"/>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79" h="312">
                    <a:moveTo>
                      <a:pt x="40" y="312"/>
                    </a:moveTo>
                    <a:cubicBezTo>
                      <a:pt x="18" y="312"/>
                      <a:pt x="0" y="295"/>
                      <a:pt x="0" y="273"/>
                    </a:cubicBezTo>
                    <a:cubicBezTo>
                      <a:pt x="0" y="40"/>
                      <a:pt x="0" y="40"/>
                      <a:pt x="0" y="40"/>
                    </a:cubicBezTo>
                    <a:cubicBezTo>
                      <a:pt x="0" y="18"/>
                      <a:pt x="18" y="0"/>
                      <a:pt x="40" y="0"/>
                    </a:cubicBezTo>
                    <a:cubicBezTo>
                      <a:pt x="62" y="0"/>
                      <a:pt x="79" y="18"/>
                      <a:pt x="79" y="40"/>
                    </a:cubicBezTo>
                    <a:cubicBezTo>
                      <a:pt x="79" y="273"/>
                      <a:pt x="79" y="273"/>
                      <a:pt x="79" y="273"/>
                    </a:cubicBezTo>
                    <a:cubicBezTo>
                      <a:pt x="79" y="295"/>
                      <a:pt x="62" y="312"/>
                      <a:pt x="40" y="3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Semilight"/>
                </a:endParaRPr>
              </a:p>
            </p:txBody>
          </p:sp>
          <p:sp>
            <p:nvSpPr>
              <p:cNvPr id="70" name="Freeform 16">
                <a:extLst>
                  <a:ext uri="{FF2B5EF4-FFF2-40B4-BE49-F238E27FC236}">
                    <a16:creationId xmlns:a16="http://schemas.microsoft.com/office/drawing/2014/main" id="{3CAA857F-49C7-4446-9B7A-26EEF78D1B83}"/>
                  </a:ext>
                </a:extLst>
              </p:cNvPr>
              <p:cNvSpPr>
                <a:spLocks/>
              </p:cNvSpPr>
              <p:nvPr/>
            </p:nvSpPr>
            <p:spPr bwMode="auto">
              <a:xfrm>
                <a:off x="4724" y="2223"/>
                <a:ext cx="29" cy="149"/>
              </a:xfrm>
              <a:custGeom>
                <a:avLst/>
                <a:gdLst>
                  <a:gd name="T0" fmla="*/ 40 w 79"/>
                  <a:gd name="T1" fmla="*/ 409 h 409"/>
                  <a:gd name="T2" fmla="*/ 0 w 79"/>
                  <a:gd name="T3" fmla="*/ 370 h 409"/>
                  <a:gd name="T4" fmla="*/ 0 w 79"/>
                  <a:gd name="T5" fmla="*/ 39 h 409"/>
                  <a:gd name="T6" fmla="*/ 40 w 79"/>
                  <a:gd name="T7" fmla="*/ 0 h 409"/>
                  <a:gd name="T8" fmla="*/ 79 w 79"/>
                  <a:gd name="T9" fmla="*/ 39 h 409"/>
                  <a:gd name="T10" fmla="*/ 79 w 79"/>
                  <a:gd name="T11" fmla="*/ 370 h 409"/>
                  <a:gd name="T12" fmla="*/ 40 w 79"/>
                  <a:gd name="T13" fmla="*/ 409 h 409"/>
                </a:gdLst>
                <a:ahLst/>
                <a:cxnLst>
                  <a:cxn ang="0">
                    <a:pos x="T0" y="T1"/>
                  </a:cxn>
                  <a:cxn ang="0">
                    <a:pos x="T2" y="T3"/>
                  </a:cxn>
                  <a:cxn ang="0">
                    <a:pos x="T4" y="T5"/>
                  </a:cxn>
                  <a:cxn ang="0">
                    <a:pos x="T6" y="T7"/>
                  </a:cxn>
                  <a:cxn ang="0">
                    <a:pos x="T8" y="T9"/>
                  </a:cxn>
                  <a:cxn ang="0">
                    <a:pos x="T10" y="T11"/>
                  </a:cxn>
                  <a:cxn ang="0">
                    <a:pos x="T12" y="T13"/>
                  </a:cxn>
                </a:cxnLst>
                <a:rect l="0" t="0" r="r" b="b"/>
                <a:pathLst>
                  <a:path w="79" h="409">
                    <a:moveTo>
                      <a:pt x="40" y="409"/>
                    </a:moveTo>
                    <a:cubicBezTo>
                      <a:pt x="18" y="409"/>
                      <a:pt x="0" y="392"/>
                      <a:pt x="0" y="370"/>
                    </a:cubicBezTo>
                    <a:cubicBezTo>
                      <a:pt x="0" y="39"/>
                      <a:pt x="0" y="39"/>
                      <a:pt x="0" y="39"/>
                    </a:cubicBezTo>
                    <a:cubicBezTo>
                      <a:pt x="0" y="18"/>
                      <a:pt x="18" y="0"/>
                      <a:pt x="40" y="0"/>
                    </a:cubicBezTo>
                    <a:cubicBezTo>
                      <a:pt x="61" y="0"/>
                      <a:pt x="79" y="18"/>
                      <a:pt x="79" y="39"/>
                    </a:cubicBezTo>
                    <a:cubicBezTo>
                      <a:pt x="79" y="370"/>
                      <a:pt x="79" y="370"/>
                      <a:pt x="79" y="370"/>
                    </a:cubicBezTo>
                    <a:cubicBezTo>
                      <a:pt x="79" y="392"/>
                      <a:pt x="61" y="409"/>
                      <a:pt x="40" y="4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Semilight"/>
                </a:endParaRPr>
              </a:p>
            </p:txBody>
          </p:sp>
          <p:sp>
            <p:nvSpPr>
              <p:cNvPr id="71" name="Freeform 17">
                <a:extLst>
                  <a:ext uri="{FF2B5EF4-FFF2-40B4-BE49-F238E27FC236}">
                    <a16:creationId xmlns:a16="http://schemas.microsoft.com/office/drawing/2014/main" id="{E4ABDA99-8AF6-42AD-BF42-19C5523C5E0B}"/>
                  </a:ext>
                </a:extLst>
              </p:cNvPr>
              <p:cNvSpPr>
                <a:spLocks/>
              </p:cNvSpPr>
              <p:nvPr/>
            </p:nvSpPr>
            <p:spPr bwMode="auto">
              <a:xfrm>
                <a:off x="4680" y="2280"/>
                <a:ext cx="28" cy="92"/>
              </a:xfrm>
              <a:custGeom>
                <a:avLst/>
                <a:gdLst>
                  <a:gd name="T0" fmla="*/ 40 w 79"/>
                  <a:gd name="T1" fmla="*/ 252 h 252"/>
                  <a:gd name="T2" fmla="*/ 0 w 79"/>
                  <a:gd name="T3" fmla="*/ 213 h 252"/>
                  <a:gd name="T4" fmla="*/ 0 w 79"/>
                  <a:gd name="T5" fmla="*/ 40 h 252"/>
                  <a:gd name="T6" fmla="*/ 40 w 79"/>
                  <a:gd name="T7" fmla="*/ 0 h 252"/>
                  <a:gd name="T8" fmla="*/ 79 w 79"/>
                  <a:gd name="T9" fmla="*/ 40 h 252"/>
                  <a:gd name="T10" fmla="*/ 79 w 79"/>
                  <a:gd name="T11" fmla="*/ 213 h 252"/>
                  <a:gd name="T12" fmla="*/ 40 w 79"/>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79" h="252">
                    <a:moveTo>
                      <a:pt x="40" y="252"/>
                    </a:moveTo>
                    <a:cubicBezTo>
                      <a:pt x="18" y="252"/>
                      <a:pt x="0" y="235"/>
                      <a:pt x="0" y="213"/>
                    </a:cubicBezTo>
                    <a:cubicBezTo>
                      <a:pt x="0" y="40"/>
                      <a:pt x="0" y="40"/>
                      <a:pt x="0" y="40"/>
                    </a:cubicBezTo>
                    <a:cubicBezTo>
                      <a:pt x="0" y="18"/>
                      <a:pt x="18" y="0"/>
                      <a:pt x="40" y="0"/>
                    </a:cubicBezTo>
                    <a:cubicBezTo>
                      <a:pt x="61" y="0"/>
                      <a:pt x="79" y="18"/>
                      <a:pt x="79" y="40"/>
                    </a:cubicBezTo>
                    <a:cubicBezTo>
                      <a:pt x="79" y="213"/>
                      <a:pt x="79" y="213"/>
                      <a:pt x="79" y="213"/>
                    </a:cubicBezTo>
                    <a:cubicBezTo>
                      <a:pt x="79" y="235"/>
                      <a:pt x="62" y="252"/>
                      <a:pt x="40" y="2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A1A1A"/>
                  </a:solidFill>
                  <a:effectLst/>
                  <a:uLnTx/>
                  <a:uFillTx/>
                  <a:latin typeface="Segoe UI Semilight"/>
                </a:endParaRPr>
              </a:p>
            </p:txBody>
          </p:sp>
        </p:grpSp>
      </p:grpSp>
      <p:grpSp>
        <p:nvGrpSpPr>
          <p:cNvPr id="72" name="Group 71">
            <a:extLst>
              <a:ext uri="{FF2B5EF4-FFF2-40B4-BE49-F238E27FC236}">
                <a16:creationId xmlns:a16="http://schemas.microsoft.com/office/drawing/2014/main" id="{D91B8CBE-A8FC-48B1-86C0-1A52BBA9ABB1}"/>
              </a:ext>
            </a:extLst>
          </p:cNvPr>
          <p:cNvGrpSpPr>
            <a:grpSpLocks noChangeAspect="1"/>
          </p:cNvGrpSpPr>
          <p:nvPr/>
        </p:nvGrpSpPr>
        <p:grpSpPr>
          <a:xfrm>
            <a:off x="291602" y="4683238"/>
            <a:ext cx="1051262" cy="1051262"/>
            <a:chOff x="5216175" y="2901971"/>
            <a:chExt cx="1715723" cy="1715723"/>
          </a:xfrm>
          <a:effectLst/>
        </p:grpSpPr>
        <p:sp>
          <p:nvSpPr>
            <p:cNvPr id="73" name="Oval 72">
              <a:extLst>
                <a:ext uri="{FF2B5EF4-FFF2-40B4-BE49-F238E27FC236}">
                  <a16:creationId xmlns:a16="http://schemas.microsoft.com/office/drawing/2014/main" id="{8A392A13-51F7-413D-9626-4C2F18365153}"/>
                </a:ext>
              </a:extLst>
            </p:cNvPr>
            <p:cNvSpPr/>
            <p:nvPr/>
          </p:nvSpPr>
          <p:spPr bwMode="auto">
            <a:xfrm>
              <a:off x="5216175" y="2901971"/>
              <a:ext cx="1715723" cy="1715723"/>
            </a:xfrm>
            <a:prstGeom prst="ellipse">
              <a:avLst/>
            </a:prstGeom>
            <a:solidFill>
              <a:srgbClr val="742774"/>
            </a:solidFill>
            <a:ln w="6350" cap="flat" cmpd="sng" algn="ctr">
              <a:noFill/>
              <a:prstDash val="solid"/>
              <a:miter lim="800000"/>
            </a:ln>
            <a:effectLst>
              <a:outerShdw blurRad="63500" dist="38100" dir="2700000" algn="tl" rotWithShape="0">
                <a:prstClr val="black">
                  <a:alpha val="20000"/>
                </a:prstClr>
              </a:outerShdw>
            </a:effectLst>
          </p:spPr>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defTabSz="838651"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Segoe UI" pitchFamily="34" charset="0"/>
              </a:endParaRPr>
            </a:p>
          </p:txBody>
        </p:sp>
        <p:grpSp>
          <p:nvGrpSpPr>
            <p:cNvPr id="74" name="Group 4">
              <a:extLst>
                <a:ext uri="{FF2B5EF4-FFF2-40B4-BE49-F238E27FC236}">
                  <a16:creationId xmlns:a16="http://schemas.microsoft.com/office/drawing/2014/main" id="{DE9B6C92-4E7B-46B9-B864-B18FAC584575}"/>
                </a:ext>
              </a:extLst>
            </p:cNvPr>
            <p:cNvGrpSpPr>
              <a:grpSpLocks noChangeAspect="1"/>
            </p:cNvGrpSpPr>
            <p:nvPr/>
          </p:nvGrpSpPr>
          <p:grpSpPr bwMode="auto">
            <a:xfrm>
              <a:off x="5681957" y="3458106"/>
              <a:ext cx="784088" cy="603380"/>
              <a:chOff x="2880" y="2176"/>
              <a:chExt cx="256" cy="197"/>
            </a:xfrm>
            <a:solidFill>
              <a:srgbClr val="D2D2D2"/>
            </a:solidFill>
          </p:grpSpPr>
          <p:sp>
            <p:nvSpPr>
              <p:cNvPr id="75" name="Freeform 5">
                <a:extLst>
                  <a:ext uri="{FF2B5EF4-FFF2-40B4-BE49-F238E27FC236}">
                    <a16:creationId xmlns:a16="http://schemas.microsoft.com/office/drawing/2014/main" id="{0A5A0469-0567-4FC9-8264-61EB32612D37}"/>
                  </a:ext>
                </a:extLst>
              </p:cNvPr>
              <p:cNvSpPr>
                <a:spLocks/>
              </p:cNvSpPr>
              <p:nvPr/>
            </p:nvSpPr>
            <p:spPr bwMode="auto">
              <a:xfrm>
                <a:off x="3017" y="2320"/>
                <a:ext cx="52" cy="53"/>
              </a:xfrm>
              <a:custGeom>
                <a:avLst/>
                <a:gdLst>
                  <a:gd name="T0" fmla="*/ 79 w 130"/>
                  <a:gd name="T1" fmla="*/ 8 h 129"/>
                  <a:gd name="T2" fmla="*/ 51 w 130"/>
                  <a:gd name="T3" fmla="*/ 8 h 129"/>
                  <a:gd name="T4" fmla="*/ 8 w 130"/>
                  <a:gd name="T5" fmla="*/ 50 h 129"/>
                  <a:gd name="T6" fmla="*/ 8 w 130"/>
                  <a:gd name="T7" fmla="*/ 79 h 129"/>
                  <a:gd name="T8" fmla="*/ 51 w 130"/>
                  <a:gd name="T9" fmla="*/ 122 h 129"/>
                  <a:gd name="T10" fmla="*/ 79 w 130"/>
                  <a:gd name="T11" fmla="*/ 122 h 129"/>
                  <a:gd name="T12" fmla="*/ 122 w 130"/>
                  <a:gd name="T13" fmla="*/ 79 h 129"/>
                  <a:gd name="T14" fmla="*/ 122 w 130"/>
                  <a:gd name="T15" fmla="*/ 50 h 129"/>
                  <a:gd name="T16" fmla="*/ 79 w 13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8"/>
                    </a:move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cubicBezTo>
                      <a:pt x="122" y="79"/>
                      <a:pt x="122" y="79"/>
                      <a:pt x="122" y="79"/>
                    </a:cubicBezTo>
                    <a:cubicBezTo>
                      <a:pt x="130" y="71"/>
                      <a:pt x="130" y="58"/>
                      <a:pt x="122" y="50"/>
                    </a:cubicBezTo>
                    <a:lnTo>
                      <a:pt x="7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76" name="Freeform 6">
                <a:extLst>
                  <a:ext uri="{FF2B5EF4-FFF2-40B4-BE49-F238E27FC236}">
                    <a16:creationId xmlns:a16="http://schemas.microsoft.com/office/drawing/2014/main" id="{2483EFE4-3FCF-4465-9EA5-66FCE0D9F9A4}"/>
                  </a:ext>
                </a:extLst>
              </p:cNvPr>
              <p:cNvSpPr>
                <a:spLocks/>
              </p:cNvSpPr>
              <p:nvPr/>
            </p:nvSpPr>
            <p:spPr bwMode="auto">
              <a:xfrm>
                <a:off x="3053" y="2283"/>
                <a:ext cx="52" cy="53"/>
              </a:xfrm>
              <a:custGeom>
                <a:avLst/>
                <a:gdLst>
                  <a:gd name="T0" fmla="*/ 79 w 130"/>
                  <a:gd name="T1" fmla="*/ 8 h 129"/>
                  <a:gd name="T2" fmla="*/ 51 w 130"/>
                  <a:gd name="T3" fmla="*/ 8 h 129"/>
                  <a:gd name="T4" fmla="*/ 8 w 130"/>
                  <a:gd name="T5" fmla="*/ 50 h 129"/>
                  <a:gd name="T6" fmla="*/ 8 w 130"/>
                  <a:gd name="T7" fmla="*/ 79 h 129"/>
                  <a:gd name="T8" fmla="*/ 51 w 130"/>
                  <a:gd name="T9" fmla="*/ 122 h 129"/>
                  <a:gd name="T10" fmla="*/ 79 w 130"/>
                  <a:gd name="T11" fmla="*/ 122 h 129"/>
                  <a:gd name="T12" fmla="*/ 122 w 130"/>
                  <a:gd name="T13" fmla="*/ 79 h 129"/>
                  <a:gd name="T14" fmla="*/ 122 w 130"/>
                  <a:gd name="T15" fmla="*/ 50 h 129"/>
                  <a:gd name="T16" fmla="*/ 79 w 13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8"/>
                    </a:move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cubicBezTo>
                      <a:pt x="122" y="79"/>
                      <a:pt x="122" y="79"/>
                      <a:pt x="122" y="79"/>
                    </a:cubicBezTo>
                    <a:cubicBezTo>
                      <a:pt x="130" y="71"/>
                      <a:pt x="130" y="58"/>
                      <a:pt x="122" y="50"/>
                    </a:cubicBezTo>
                    <a:lnTo>
                      <a:pt x="7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77" name="Freeform 7">
                <a:extLst>
                  <a:ext uri="{FF2B5EF4-FFF2-40B4-BE49-F238E27FC236}">
                    <a16:creationId xmlns:a16="http://schemas.microsoft.com/office/drawing/2014/main" id="{96AA1D41-1516-4447-A360-C87CEBC22886}"/>
                  </a:ext>
                </a:extLst>
              </p:cNvPr>
              <p:cNvSpPr>
                <a:spLocks noEditPoints="1"/>
              </p:cNvSpPr>
              <p:nvPr/>
            </p:nvSpPr>
            <p:spPr bwMode="auto">
              <a:xfrm>
                <a:off x="2909" y="2247"/>
                <a:ext cx="124" cy="126"/>
              </a:xfrm>
              <a:custGeom>
                <a:avLst/>
                <a:gdLst>
                  <a:gd name="T0" fmla="*/ 300 w 308"/>
                  <a:gd name="T1" fmla="*/ 139 h 307"/>
                  <a:gd name="T2" fmla="*/ 286 w 308"/>
                  <a:gd name="T3" fmla="*/ 125 h 307"/>
                  <a:gd name="T4" fmla="*/ 168 w 308"/>
                  <a:gd name="T5" fmla="*/ 8 h 307"/>
                  <a:gd name="T6" fmla="*/ 140 w 308"/>
                  <a:gd name="T7" fmla="*/ 8 h 307"/>
                  <a:gd name="T8" fmla="*/ 22 w 308"/>
                  <a:gd name="T9" fmla="*/ 125 h 307"/>
                  <a:gd name="T10" fmla="*/ 8 w 308"/>
                  <a:gd name="T11" fmla="*/ 139 h 307"/>
                  <a:gd name="T12" fmla="*/ 8 w 308"/>
                  <a:gd name="T13" fmla="*/ 168 h 307"/>
                  <a:gd name="T14" fmla="*/ 22 w 308"/>
                  <a:gd name="T15" fmla="*/ 182 h 307"/>
                  <a:gd name="T16" fmla="*/ 140 w 308"/>
                  <a:gd name="T17" fmla="*/ 299 h 307"/>
                  <a:gd name="T18" fmla="*/ 168 w 308"/>
                  <a:gd name="T19" fmla="*/ 299 h 307"/>
                  <a:gd name="T20" fmla="*/ 286 w 308"/>
                  <a:gd name="T21" fmla="*/ 182 h 307"/>
                  <a:gd name="T22" fmla="*/ 300 w 308"/>
                  <a:gd name="T23" fmla="*/ 168 h 307"/>
                  <a:gd name="T24" fmla="*/ 300 w 308"/>
                  <a:gd name="T25" fmla="*/ 139 h 307"/>
                  <a:gd name="T26" fmla="*/ 140 w 308"/>
                  <a:gd name="T27" fmla="*/ 210 h 307"/>
                  <a:gd name="T28" fmla="*/ 108 w 308"/>
                  <a:gd name="T29" fmla="*/ 179 h 307"/>
                  <a:gd name="T30" fmla="*/ 97 w 308"/>
                  <a:gd name="T31" fmla="*/ 168 h 307"/>
                  <a:gd name="T32" fmla="*/ 97 w 308"/>
                  <a:gd name="T33" fmla="*/ 139 h 307"/>
                  <a:gd name="T34" fmla="*/ 140 w 308"/>
                  <a:gd name="T35" fmla="*/ 97 h 307"/>
                  <a:gd name="T36" fmla="*/ 168 w 308"/>
                  <a:gd name="T37" fmla="*/ 97 h 307"/>
                  <a:gd name="T38" fmla="*/ 211 w 308"/>
                  <a:gd name="T39" fmla="*/ 139 h 307"/>
                  <a:gd name="T40" fmla="*/ 211 w 308"/>
                  <a:gd name="T41" fmla="*/ 168 h 307"/>
                  <a:gd name="T42" fmla="*/ 200 w 308"/>
                  <a:gd name="T43" fmla="*/ 179 h 307"/>
                  <a:gd name="T44" fmla="*/ 168 w 308"/>
                  <a:gd name="T45" fmla="*/ 210 h 307"/>
                  <a:gd name="T46" fmla="*/ 140 w 308"/>
                  <a:gd name="T47" fmla="*/ 21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8" h="307">
                    <a:moveTo>
                      <a:pt x="300" y="139"/>
                    </a:moveTo>
                    <a:cubicBezTo>
                      <a:pt x="286" y="125"/>
                      <a:pt x="286" y="125"/>
                      <a:pt x="286" y="125"/>
                    </a:cubicBezTo>
                    <a:cubicBezTo>
                      <a:pt x="168" y="8"/>
                      <a:pt x="168" y="8"/>
                      <a:pt x="168" y="8"/>
                    </a:cubicBezTo>
                    <a:cubicBezTo>
                      <a:pt x="161" y="0"/>
                      <a:pt x="148" y="0"/>
                      <a:pt x="140" y="8"/>
                    </a:cubicBezTo>
                    <a:cubicBezTo>
                      <a:pt x="22" y="125"/>
                      <a:pt x="22" y="125"/>
                      <a:pt x="22" y="125"/>
                    </a:cubicBezTo>
                    <a:cubicBezTo>
                      <a:pt x="8" y="139"/>
                      <a:pt x="8" y="139"/>
                      <a:pt x="8" y="139"/>
                    </a:cubicBezTo>
                    <a:cubicBezTo>
                      <a:pt x="0" y="147"/>
                      <a:pt x="0" y="160"/>
                      <a:pt x="8" y="168"/>
                    </a:cubicBezTo>
                    <a:cubicBezTo>
                      <a:pt x="22" y="182"/>
                      <a:pt x="22" y="182"/>
                      <a:pt x="22" y="182"/>
                    </a:cubicBezTo>
                    <a:cubicBezTo>
                      <a:pt x="140" y="299"/>
                      <a:pt x="140" y="299"/>
                      <a:pt x="140" y="299"/>
                    </a:cubicBezTo>
                    <a:cubicBezTo>
                      <a:pt x="148" y="307"/>
                      <a:pt x="161" y="307"/>
                      <a:pt x="168" y="299"/>
                    </a:cubicBezTo>
                    <a:cubicBezTo>
                      <a:pt x="286" y="182"/>
                      <a:pt x="286" y="182"/>
                      <a:pt x="286" y="182"/>
                    </a:cubicBezTo>
                    <a:cubicBezTo>
                      <a:pt x="300" y="168"/>
                      <a:pt x="300" y="168"/>
                      <a:pt x="300" y="168"/>
                    </a:cubicBezTo>
                    <a:cubicBezTo>
                      <a:pt x="308" y="160"/>
                      <a:pt x="308" y="147"/>
                      <a:pt x="300" y="139"/>
                    </a:cubicBezTo>
                    <a:moveTo>
                      <a:pt x="140" y="210"/>
                    </a:moveTo>
                    <a:cubicBezTo>
                      <a:pt x="108" y="179"/>
                      <a:pt x="108" y="179"/>
                      <a:pt x="108" y="179"/>
                    </a:cubicBezTo>
                    <a:cubicBezTo>
                      <a:pt x="97" y="168"/>
                      <a:pt x="97" y="168"/>
                      <a:pt x="97" y="168"/>
                    </a:cubicBezTo>
                    <a:cubicBezTo>
                      <a:pt x="89" y="160"/>
                      <a:pt x="89" y="147"/>
                      <a:pt x="97" y="139"/>
                    </a:cubicBezTo>
                    <a:cubicBezTo>
                      <a:pt x="140" y="97"/>
                      <a:pt x="140" y="97"/>
                      <a:pt x="140" y="97"/>
                    </a:cubicBezTo>
                    <a:cubicBezTo>
                      <a:pt x="148" y="89"/>
                      <a:pt x="161" y="89"/>
                      <a:pt x="168" y="97"/>
                    </a:cubicBezTo>
                    <a:cubicBezTo>
                      <a:pt x="211" y="139"/>
                      <a:pt x="211" y="139"/>
                      <a:pt x="211" y="139"/>
                    </a:cubicBezTo>
                    <a:cubicBezTo>
                      <a:pt x="219" y="147"/>
                      <a:pt x="219" y="160"/>
                      <a:pt x="211" y="168"/>
                    </a:cubicBezTo>
                    <a:cubicBezTo>
                      <a:pt x="200" y="179"/>
                      <a:pt x="200" y="179"/>
                      <a:pt x="200" y="179"/>
                    </a:cubicBezTo>
                    <a:cubicBezTo>
                      <a:pt x="168" y="210"/>
                      <a:pt x="168" y="210"/>
                      <a:pt x="168" y="210"/>
                    </a:cubicBezTo>
                    <a:cubicBezTo>
                      <a:pt x="161" y="218"/>
                      <a:pt x="148" y="218"/>
                      <a:pt x="140" y="2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78" name="Freeform 8">
                <a:extLst>
                  <a:ext uri="{FF2B5EF4-FFF2-40B4-BE49-F238E27FC236}">
                    <a16:creationId xmlns:a16="http://schemas.microsoft.com/office/drawing/2014/main" id="{AF389FEF-909D-458F-BD32-DFBB21229C79}"/>
                  </a:ext>
                </a:extLst>
              </p:cNvPr>
              <p:cNvSpPr>
                <a:spLocks/>
              </p:cNvSpPr>
              <p:nvPr/>
            </p:nvSpPr>
            <p:spPr bwMode="auto">
              <a:xfrm>
                <a:off x="3017" y="2247"/>
                <a:ext cx="52" cy="53"/>
              </a:xfrm>
              <a:custGeom>
                <a:avLst/>
                <a:gdLst>
                  <a:gd name="T0" fmla="*/ 79 w 130"/>
                  <a:gd name="T1" fmla="*/ 122 h 129"/>
                  <a:gd name="T2" fmla="*/ 122 w 130"/>
                  <a:gd name="T3" fmla="*/ 79 h 129"/>
                  <a:gd name="T4" fmla="*/ 122 w 130"/>
                  <a:gd name="T5" fmla="*/ 50 h 129"/>
                  <a:gd name="T6" fmla="*/ 79 w 130"/>
                  <a:gd name="T7" fmla="*/ 8 h 129"/>
                  <a:gd name="T8" fmla="*/ 51 w 130"/>
                  <a:gd name="T9" fmla="*/ 8 h 129"/>
                  <a:gd name="T10" fmla="*/ 8 w 130"/>
                  <a:gd name="T11" fmla="*/ 50 h 129"/>
                  <a:gd name="T12" fmla="*/ 8 w 130"/>
                  <a:gd name="T13" fmla="*/ 79 h 129"/>
                  <a:gd name="T14" fmla="*/ 51 w 130"/>
                  <a:gd name="T15" fmla="*/ 122 h 129"/>
                  <a:gd name="T16" fmla="*/ 79 w 130"/>
                  <a:gd name="T17" fmla="*/ 1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122"/>
                    </a:moveTo>
                    <a:cubicBezTo>
                      <a:pt x="122" y="79"/>
                      <a:pt x="122" y="79"/>
                      <a:pt x="122" y="79"/>
                    </a:cubicBezTo>
                    <a:cubicBezTo>
                      <a:pt x="130" y="71"/>
                      <a:pt x="130" y="58"/>
                      <a:pt x="122" y="50"/>
                    </a:cubicBezTo>
                    <a:cubicBezTo>
                      <a:pt x="79" y="8"/>
                      <a:pt x="79" y="8"/>
                      <a:pt x="79" y="8"/>
                    </a:cubicBez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79" name="Freeform 9">
                <a:extLst>
                  <a:ext uri="{FF2B5EF4-FFF2-40B4-BE49-F238E27FC236}">
                    <a16:creationId xmlns:a16="http://schemas.microsoft.com/office/drawing/2014/main" id="{F3A92DFB-F472-4688-943B-81D6A21CE1C5}"/>
                  </a:ext>
                </a:extLst>
              </p:cNvPr>
              <p:cNvSpPr>
                <a:spLocks/>
              </p:cNvSpPr>
              <p:nvPr/>
            </p:nvSpPr>
            <p:spPr bwMode="auto">
              <a:xfrm>
                <a:off x="2880" y="2176"/>
                <a:ext cx="256" cy="170"/>
              </a:xfrm>
              <a:custGeom>
                <a:avLst/>
                <a:gdLst>
                  <a:gd name="T0" fmla="*/ 562 w 638"/>
                  <a:gd name="T1" fmla="*/ 413 h 413"/>
                  <a:gd name="T2" fmla="*/ 549 w 638"/>
                  <a:gd name="T3" fmla="*/ 413 h 413"/>
                  <a:gd name="T4" fmla="*/ 549 w 638"/>
                  <a:gd name="T5" fmla="*/ 388 h 413"/>
                  <a:gd name="T6" fmla="*/ 562 w 638"/>
                  <a:gd name="T7" fmla="*/ 388 h 413"/>
                  <a:gd name="T8" fmla="*/ 612 w 638"/>
                  <a:gd name="T9" fmla="*/ 338 h 413"/>
                  <a:gd name="T10" fmla="*/ 612 w 638"/>
                  <a:gd name="T11" fmla="*/ 75 h 413"/>
                  <a:gd name="T12" fmla="*/ 562 w 638"/>
                  <a:gd name="T13" fmla="*/ 26 h 413"/>
                  <a:gd name="T14" fmla="*/ 75 w 638"/>
                  <a:gd name="T15" fmla="*/ 26 h 413"/>
                  <a:gd name="T16" fmla="*/ 25 w 638"/>
                  <a:gd name="T17" fmla="*/ 75 h 413"/>
                  <a:gd name="T18" fmla="*/ 25 w 638"/>
                  <a:gd name="T19" fmla="*/ 338 h 413"/>
                  <a:gd name="T20" fmla="*/ 75 w 638"/>
                  <a:gd name="T21" fmla="*/ 388 h 413"/>
                  <a:gd name="T22" fmla="*/ 88 w 638"/>
                  <a:gd name="T23" fmla="*/ 388 h 413"/>
                  <a:gd name="T24" fmla="*/ 88 w 638"/>
                  <a:gd name="T25" fmla="*/ 413 h 413"/>
                  <a:gd name="T26" fmla="*/ 75 w 638"/>
                  <a:gd name="T27" fmla="*/ 413 h 413"/>
                  <a:gd name="T28" fmla="*/ 0 w 638"/>
                  <a:gd name="T29" fmla="*/ 338 h 413"/>
                  <a:gd name="T30" fmla="*/ 0 w 638"/>
                  <a:gd name="T31" fmla="*/ 75 h 413"/>
                  <a:gd name="T32" fmla="*/ 75 w 638"/>
                  <a:gd name="T33" fmla="*/ 0 h 413"/>
                  <a:gd name="T34" fmla="*/ 562 w 638"/>
                  <a:gd name="T35" fmla="*/ 0 h 413"/>
                  <a:gd name="T36" fmla="*/ 638 w 638"/>
                  <a:gd name="T37" fmla="*/ 75 h 413"/>
                  <a:gd name="T38" fmla="*/ 638 w 638"/>
                  <a:gd name="T39" fmla="*/ 338 h 413"/>
                  <a:gd name="T40" fmla="*/ 562 w 638"/>
                  <a:gd name="T41"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8" h="413">
                    <a:moveTo>
                      <a:pt x="562" y="413"/>
                    </a:moveTo>
                    <a:cubicBezTo>
                      <a:pt x="549" y="413"/>
                      <a:pt x="549" y="413"/>
                      <a:pt x="549" y="413"/>
                    </a:cubicBezTo>
                    <a:cubicBezTo>
                      <a:pt x="549" y="388"/>
                      <a:pt x="549" y="388"/>
                      <a:pt x="549" y="388"/>
                    </a:cubicBezTo>
                    <a:cubicBezTo>
                      <a:pt x="562" y="388"/>
                      <a:pt x="562" y="388"/>
                      <a:pt x="562" y="388"/>
                    </a:cubicBezTo>
                    <a:cubicBezTo>
                      <a:pt x="590" y="388"/>
                      <a:pt x="612" y="365"/>
                      <a:pt x="612" y="338"/>
                    </a:cubicBezTo>
                    <a:cubicBezTo>
                      <a:pt x="612" y="75"/>
                      <a:pt x="612" y="75"/>
                      <a:pt x="612" y="75"/>
                    </a:cubicBezTo>
                    <a:cubicBezTo>
                      <a:pt x="612" y="48"/>
                      <a:pt x="590" y="26"/>
                      <a:pt x="562" y="26"/>
                    </a:cubicBezTo>
                    <a:cubicBezTo>
                      <a:pt x="75" y="26"/>
                      <a:pt x="75" y="26"/>
                      <a:pt x="75" y="26"/>
                    </a:cubicBezTo>
                    <a:cubicBezTo>
                      <a:pt x="47" y="26"/>
                      <a:pt x="25" y="48"/>
                      <a:pt x="25" y="75"/>
                    </a:cubicBezTo>
                    <a:cubicBezTo>
                      <a:pt x="25" y="338"/>
                      <a:pt x="25" y="338"/>
                      <a:pt x="25" y="338"/>
                    </a:cubicBezTo>
                    <a:cubicBezTo>
                      <a:pt x="25" y="365"/>
                      <a:pt x="47" y="388"/>
                      <a:pt x="75" y="388"/>
                    </a:cubicBezTo>
                    <a:cubicBezTo>
                      <a:pt x="88" y="388"/>
                      <a:pt x="88" y="388"/>
                      <a:pt x="88" y="388"/>
                    </a:cubicBezTo>
                    <a:cubicBezTo>
                      <a:pt x="88" y="413"/>
                      <a:pt x="88" y="413"/>
                      <a:pt x="88" y="413"/>
                    </a:cubicBezTo>
                    <a:cubicBezTo>
                      <a:pt x="75" y="413"/>
                      <a:pt x="75" y="413"/>
                      <a:pt x="75" y="413"/>
                    </a:cubicBezTo>
                    <a:cubicBezTo>
                      <a:pt x="33" y="413"/>
                      <a:pt x="0" y="380"/>
                      <a:pt x="0" y="338"/>
                    </a:cubicBezTo>
                    <a:cubicBezTo>
                      <a:pt x="0" y="75"/>
                      <a:pt x="0" y="75"/>
                      <a:pt x="0" y="75"/>
                    </a:cubicBezTo>
                    <a:cubicBezTo>
                      <a:pt x="0" y="34"/>
                      <a:pt x="33" y="0"/>
                      <a:pt x="75" y="0"/>
                    </a:cubicBezTo>
                    <a:cubicBezTo>
                      <a:pt x="562" y="0"/>
                      <a:pt x="562" y="0"/>
                      <a:pt x="562" y="0"/>
                    </a:cubicBezTo>
                    <a:cubicBezTo>
                      <a:pt x="604" y="0"/>
                      <a:pt x="638" y="34"/>
                      <a:pt x="638" y="75"/>
                    </a:cubicBezTo>
                    <a:cubicBezTo>
                      <a:pt x="638" y="338"/>
                      <a:pt x="638" y="338"/>
                      <a:pt x="638" y="338"/>
                    </a:cubicBezTo>
                    <a:cubicBezTo>
                      <a:pt x="638" y="380"/>
                      <a:pt x="604" y="413"/>
                      <a:pt x="562" y="4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grpSp>
      <p:grpSp>
        <p:nvGrpSpPr>
          <p:cNvPr id="80" name="Group 79">
            <a:extLst>
              <a:ext uri="{FF2B5EF4-FFF2-40B4-BE49-F238E27FC236}">
                <a16:creationId xmlns:a16="http://schemas.microsoft.com/office/drawing/2014/main" id="{FD3ABF69-7D78-4B3D-8FE0-E82F4EA20CCE}"/>
              </a:ext>
            </a:extLst>
          </p:cNvPr>
          <p:cNvGrpSpPr/>
          <p:nvPr/>
        </p:nvGrpSpPr>
        <p:grpSpPr>
          <a:xfrm>
            <a:off x="1143322" y="4007366"/>
            <a:ext cx="1051262" cy="1051262"/>
            <a:chOff x="4726930" y="4471473"/>
            <a:chExt cx="703088" cy="703088"/>
          </a:xfrm>
          <a:effectLst>
            <a:outerShdw blurRad="177800" dist="177800" dir="5400000" algn="t" rotWithShape="0">
              <a:prstClr val="black">
                <a:alpha val="10000"/>
              </a:prstClr>
            </a:outerShdw>
          </a:effectLst>
        </p:grpSpPr>
        <p:sp>
          <p:nvSpPr>
            <p:cNvPr id="81" name="Oval 80">
              <a:extLst>
                <a:ext uri="{FF2B5EF4-FFF2-40B4-BE49-F238E27FC236}">
                  <a16:creationId xmlns:a16="http://schemas.microsoft.com/office/drawing/2014/main" id="{D6F3A52A-A66B-4065-A6E3-E6A9F59D769E}"/>
                </a:ext>
              </a:extLst>
            </p:cNvPr>
            <p:cNvSpPr/>
            <p:nvPr/>
          </p:nvSpPr>
          <p:spPr bwMode="auto">
            <a:xfrm>
              <a:off x="4726930" y="4471473"/>
              <a:ext cx="703088" cy="703088"/>
            </a:xfrm>
            <a:prstGeom prst="ellipse">
              <a:avLst/>
            </a:prstGeom>
            <a:solidFill>
              <a:srgbClr val="287EFF"/>
            </a:solidFill>
            <a:ln w="6350" cap="flat" cmpd="sng" algn="ctr">
              <a:noFill/>
              <a:prstDash val="solid"/>
              <a:miter lim="800000"/>
            </a:ln>
            <a:effectLst>
              <a:outerShdw blurRad="63500" dist="38100" dir="2700000" algn="tl" rotWithShape="0">
                <a:prstClr val="black">
                  <a:alpha val="20000"/>
                </a:prstClr>
              </a:outerShdw>
            </a:effectLst>
          </p:spPr>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defTabSz="838651"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1A1A1A"/>
                </a:solidFill>
                <a:effectLst/>
                <a:uLnTx/>
                <a:uFillTx/>
                <a:latin typeface="Calibri" panose="020F0502020204030204"/>
                <a:ea typeface="+mn-ea"/>
                <a:cs typeface="Segoe UI" pitchFamily="34" charset="0"/>
              </a:endParaRPr>
            </a:p>
          </p:txBody>
        </p:sp>
        <p:grpSp>
          <p:nvGrpSpPr>
            <p:cNvPr id="82" name="Group 81">
              <a:extLst>
                <a:ext uri="{FF2B5EF4-FFF2-40B4-BE49-F238E27FC236}">
                  <a16:creationId xmlns:a16="http://schemas.microsoft.com/office/drawing/2014/main" id="{E459C657-B045-4A7E-8CA4-C458D3ACC6BB}"/>
                </a:ext>
              </a:extLst>
            </p:cNvPr>
            <p:cNvGrpSpPr/>
            <p:nvPr/>
          </p:nvGrpSpPr>
          <p:grpSpPr>
            <a:xfrm>
              <a:off x="4902990" y="4689695"/>
              <a:ext cx="350968" cy="266644"/>
              <a:chOff x="-1146792" y="678443"/>
              <a:chExt cx="1017587" cy="773113"/>
            </a:xfrm>
            <a:solidFill>
              <a:srgbClr val="D2D2D2"/>
            </a:solidFill>
          </p:grpSpPr>
          <p:sp>
            <p:nvSpPr>
              <p:cNvPr id="83" name="Freeform 5">
                <a:extLst>
                  <a:ext uri="{FF2B5EF4-FFF2-40B4-BE49-F238E27FC236}">
                    <a16:creationId xmlns:a16="http://schemas.microsoft.com/office/drawing/2014/main" id="{3A575B3C-78C2-4BE3-A9A6-A996F9A328BD}"/>
                  </a:ext>
                </a:extLst>
              </p:cNvPr>
              <p:cNvSpPr>
                <a:spLocks/>
              </p:cNvSpPr>
              <p:nvPr/>
            </p:nvSpPr>
            <p:spPr bwMode="auto">
              <a:xfrm>
                <a:off x="-1146792" y="678443"/>
                <a:ext cx="1017587" cy="669925"/>
              </a:xfrm>
              <a:custGeom>
                <a:avLst/>
                <a:gdLst>
                  <a:gd name="T0" fmla="*/ 30 w 737"/>
                  <a:gd name="T1" fmla="*/ 326 h 478"/>
                  <a:gd name="T2" fmla="*/ 30 w 737"/>
                  <a:gd name="T3" fmla="*/ 87 h 478"/>
                  <a:gd name="T4" fmla="*/ 87 w 737"/>
                  <a:gd name="T5" fmla="*/ 30 h 478"/>
                  <a:gd name="T6" fmla="*/ 650 w 737"/>
                  <a:gd name="T7" fmla="*/ 30 h 478"/>
                  <a:gd name="T8" fmla="*/ 707 w 737"/>
                  <a:gd name="T9" fmla="*/ 87 h 478"/>
                  <a:gd name="T10" fmla="*/ 707 w 737"/>
                  <a:gd name="T11" fmla="*/ 391 h 478"/>
                  <a:gd name="T12" fmla="*/ 650 w 737"/>
                  <a:gd name="T13" fmla="*/ 448 h 478"/>
                  <a:gd name="T14" fmla="*/ 390 w 737"/>
                  <a:gd name="T15" fmla="*/ 448 h 478"/>
                  <a:gd name="T16" fmla="*/ 390 w 737"/>
                  <a:gd name="T17" fmla="*/ 478 h 478"/>
                  <a:gd name="T18" fmla="*/ 650 w 737"/>
                  <a:gd name="T19" fmla="*/ 478 h 478"/>
                  <a:gd name="T20" fmla="*/ 737 w 737"/>
                  <a:gd name="T21" fmla="*/ 391 h 478"/>
                  <a:gd name="T22" fmla="*/ 737 w 737"/>
                  <a:gd name="T23" fmla="*/ 87 h 478"/>
                  <a:gd name="T24" fmla="*/ 650 w 737"/>
                  <a:gd name="T25" fmla="*/ 0 h 478"/>
                  <a:gd name="T26" fmla="*/ 87 w 737"/>
                  <a:gd name="T27" fmla="*/ 0 h 478"/>
                  <a:gd name="T28" fmla="*/ 0 w 737"/>
                  <a:gd name="T29" fmla="*/ 87 h 478"/>
                  <a:gd name="T30" fmla="*/ 0 w 737"/>
                  <a:gd name="T31" fmla="*/ 326 h 478"/>
                  <a:gd name="T32" fmla="*/ 30 w 737"/>
                  <a:gd name="T33" fmla="*/ 32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7" h="478">
                    <a:moveTo>
                      <a:pt x="30" y="326"/>
                    </a:moveTo>
                    <a:cubicBezTo>
                      <a:pt x="30" y="87"/>
                      <a:pt x="30" y="87"/>
                      <a:pt x="30" y="87"/>
                    </a:cubicBezTo>
                    <a:cubicBezTo>
                      <a:pt x="30" y="56"/>
                      <a:pt x="55" y="30"/>
                      <a:pt x="87" y="30"/>
                    </a:cubicBezTo>
                    <a:cubicBezTo>
                      <a:pt x="650" y="30"/>
                      <a:pt x="650" y="30"/>
                      <a:pt x="650" y="30"/>
                    </a:cubicBezTo>
                    <a:cubicBezTo>
                      <a:pt x="682" y="30"/>
                      <a:pt x="707" y="56"/>
                      <a:pt x="707" y="87"/>
                    </a:cubicBezTo>
                    <a:cubicBezTo>
                      <a:pt x="707" y="391"/>
                      <a:pt x="707" y="391"/>
                      <a:pt x="707" y="391"/>
                    </a:cubicBezTo>
                    <a:cubicBezTo>
                      <a:pt x="707" y="423"/>
                      <a:pt x="682" y="448"/>
                      <a:pt x="650" y="448"/>
                    </a:cubicBezTo>
                    <a:cubicBezTo>
                      <a:pt x="390" y="448"/>
                      <a:pt x="390" y="448"/>
                      <a:pt x="390" y="448"/>
                    </a:cubicBezTo>
                    <a:cubicBezTo>
                      <a:pt x="390" y="478"/>
                      <a:pt x="390" y="478"/>
                      <a:pt x="390" y="478"/>
                    </a:cubicBezTo>
                    <a:cubicBezTo>
                      <a:pt x="650" y="478"/>
                      <a:pt x="650" y="478"/>
                      <a:pt x="650" y="478"/>
                    </a:cubicBezTo>
                    <a:cubicBezTo>
                      <a:pt x="698" y="478"/>
                      <a:pt x="737" y="439"/>
                      <a:pt x="737" y="391"/>
                    </a:cubicBezTo>
                    <a:cubicBezTo>
                      <a:pt x="737" y="87"/>
                      <a:pt x="737" y="87"/>
                      <a:pt x="737" y="87"/>
                    </a:cubicBezTo>
                    <a:cubicBezTo>
                      <a:pt x="737" y="39"/>
                      <a:pt x="698" y="0"/>
                      <a:pt x="650" y="0"/>
                    </a:cubicBezTo>
                    <a:cubicBezTo>
                      <a:pt x="87" y="0"/>
                      <a:pt x="87" y="0"/>
                      <a:pt x="87" y="0"/>
                    </a:cubicBezTo>
                    <a:cubicBezTo>
                      <a:pt x="39" y="0"/>
                      <a:pt x="0" y="39"/>
                      <a:pt x="0" y="87"/>
                    </a:cubicBezTo>
                    <a:cubicBezTo>
                      <a:pt x="0" y="326"/>
                      <a:pt x="0" y="326"/>
                      <a:pt x="0" y="326"/>
                    </a:cubicBezTo>
                    <a:lnTo>
                      <a:pt x="30" y="3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78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srgbClr val="1A1A1A"/>
                  </a:solidFill>
                  <a:effectLst/>
                  <a:uLnTx/>
                  <a:uFillTx/>
                  <a:latin typeface="Calibri" panose="020F0502020204030204"/>
                  <a:ea typeface="+mn-ea"/>
                  <a:cs typeface="+mn-cs"/>
                </a:endParaRPr>
              </a:p>
            </p:txBody>
          </p:sp>
          <p:sp>
            <p:nvSpPr>
              <p:cNvPr id="84" name="Freeform 6">
                <a:extLst>
                  <a:ext uri="{FF2B5EF4-FFF2-40B4-BE49-F238E27FC236}">
                    <a16:creationId xmlns:a16="http://schemas.microsoft.com/office/drawing/2014/main" id="{1C50A27B-C196-44B5-8BC4-6A6EC0C2826D}"/>
                  </a:ext>
                </a:extLst>
              </p:cNvPr>
              <p:cNvSpPr>
                <a:spLocks noEditPoints="1"/>
              </p:cNvSpPr>
              <p:nvPr/>
            </p:nvSpPr>
            <p:spPr bwMode="auto">
              <a:xfrm>
                <a:off x="-1146792" y="845131"/>
                <a:ext cx="777875" cy="606425"/>
              </a:xfrm>
              <a:custGeom>
                <a:avLst/>
                <a:gdLst>
                  <a:gd name="T0" fmla="*/ 391 w 564"/>
                  <a:gd name="T1" fmla="*/ 147 h 433"/>
                  <a:gd name="T2" fmla="*/ 417 w 564"/>
                  <a:gd name="T3" fmla="*/ 173 h 433"/>
                  <a:gd name="T4" fmla="*/ 538 w 564"/>
                  <a:gd name="T5" fmla="*/ 173 h 433"/>
                  <a:gd name="T6" fmla="*/ 564 w 564"/>
                  <a:gd name="T7" fmla="*/ 147 h 433"/>
                  <a:gd name="T8" fmla="*/ 564 w 564"/>
                  <a:gd name="T9" fmla="*/ 26 h 433"/>
                  <a:gd name="T10" fmla="*/ 538 w 564"/>
                  <a:gd name="T11" fmla="*/ 0 h 433"/>
                  <a:gd name="T12" fmla="*/ 417 w 564"/>
                  <a:gd name="T13" fmla="*/ 0 h 433"/>
                  <a:gd name="T14" fmla="*/ 391 w 564"/>
                  <a:gd name="T15" fmla="*/ 26 h 433"/>
                  <a:gd name="T16" fmla="*/ 391 w 564"/>
                  <a:gd name="T17" fmla="*/ 65 h 433"/>
                  <a:gd name="T18" fmla="*/ 342 w 564"/>
                  <a:gd name="T19" fmla="*/ 65 h 433"/>
                  <a:gd name="T20" fmla="*/ 297 w 564"/>
                  <a:gd name="T21" fmla="*/ 97 h 433"/>
                  <a:gd name="T22" fmla="*/ 223 w 564"/>
                  <a:gd name="T23" fmla="*/ 322 h 433"/>
                  <a:gd name="T24" fmla="*/ 219 w 564"/>
                  <a:gd name="T25" fmla="*/ 325 h 433"/>
                  <a:gd name="T26" fmla="*/ 173 w 564"/>
                  <a:gd name="T27" fmla="*/ 325 h 433"/>
                  <a:gd name="T28" fmla="*/ 173 w 564"/>
                  <a:gd name="T29" fmla="*/ 286 h 433"/>
                  <a:gd name="T30" fmla="*/ 147 w 564"/>
                  <a:gd name="T31" fmla="*/ 260 h 433"/>
                  <a:gd name="T32" fmla="*/ 26 w 564"/>
                  <a:gd name="T33" fmla="*/ 260 h 433"/>
                  <a:gd name="T34" fmla="*/ 0 w 564"/>
                  <a:gd name="T35" fmla="*/ 286 h 433"/>
                  <a:gd name="T36" fmla="*/ 0 w 564"/>
                  <a:gd name="T37" fmla="*/ 407 h 433"/>
                  <a:gd name="T38" fmla="*/ 26 w 564"/>
                  <a:gd name="T39" fmla="*/ 433 h 433"/>
                  <a:gd name="T40" fmla="*/ 147 w 564"/>
                  <a:gd name="T41" fmla="*/ 433 h 433"/>
                  <a:gd name="T42" fmla="*/ 173 w 564"/>
                  <a:gd name="T43" fmla="*/ 407 h 433"/>
                  <a:gd name="T44" fmla="*/ 173 w 564"/>
                  <a:gd name="T45" fmla="*/ 368 h 433"/>
                  <a:gd name="T46" fmla="*/ 219 w 564"/>
                  <a:gd name="T47" fmla="*/ 368 h 433"/>
                  <a:gd name="T48" fmla="*/ 264 w 564"/>
                  <a:gd name="T49" fmla="*/ 336 h 433"/>
                  <a:gd name="T50" fmla="*/ 338 w 564"/>
                  <a:gd name="T51" fmla="*/ 111 h 433"/>
                  <a:gd name="T52" fmla="*/ 342 w 564"/>
                  <a:gd name="T53" fmla="*/ 108 h 433"/>
                  <a:gd name="T54" fmla="*/ 391 w 564"/>
                  <a:gd name="T55" fmla="*/ 108 h 433"/>
                  <a:gd name="T56" fmla="*/ 391 w 564"/>
                  <a:gd name="T57" fmla="*/ 147 h 433"/>
                  <a:gd name="T58" fmla="*/ 129 w 564"/>
                  <a:gd name="T59" fmla="*/ 390 h 433"/>
                  <a:gd name="T60" fmla="*/ 43 w 564"/>
                  <a:gd name="T61" fmla="*/ 390 h 433"/>
                  <a:gd name="T62" fmla="*/ 43 w 564"/>
                  <a:gd name="T63" fmla="*/ 303 h 433"/>
                  <a:gd name="T64" fmla="*/ 129 w 564"/>
                  <a:gd name="T65" fmla="*/ 303 h 433"/>
                  <a:gd name="T66" fmla="*/ 129 w 564"/>
                  <a:gd name="T67" fmla="*/ 39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4" h="433">
                    <a:moveTo>
                      <a:pt x="391" y="147"/>
                    </a:moveTo>
                    <a:cubicBezTo>
                      <a:pt x="391" y="162"/>
                      <a:pt x="403" y="173"/>
                      <a:pt x="417" y="173"/>
                    </a:cubicBezTo>
                    <a:cubicBezTo>
                      <a:pt x="538" y="173"/>
                      <a:pt x="538" y="173"/>
                      <a:pt x="538" y="173"/>
                    </a:cubicBezTo>
                    <a:cubicBezTo>
                      <a:pt x="552" y="173"/>
                      <a:pt x="564" y="162"/>
                      <a:pt x="564" y="147"/>
                    </a:cubicBezTo>
                    <a:cubicBezTo>
                      <a:pt x="564" y="26"/>
                      <a:pt x="564" y="26"/>
                      <a:pt x="564" y="26"/>
                    </a:cubicBezTo>
                    <a:cubicBezTo>
                      <a:pt x="564" y="11"/>
                      <a:pt x="552" y="0"/>
                      <a:pt x="538" y="0"/>
                    </a:cubicBezTo>
                    <a:cubicBezTo>
                      <a:pt x="417" y="0"/>
                      <a:pt x="417" y="0"/>
                      <a:pt x="417" y="0"/>
                    </a:cubicBezTo>
                    <a:cubicBezTo>
                      <a:pt x="403" y="0"/>
                      <a:pt x="391" y="11"/>
                      <a:pt x="391" y="26"/>
                    </a:cubicBezTo>
                    <a:cubicBezTo>
                      <a:pt x="391" y="65"/>
                      <a:pt x="391" y="65"/>
                      <a:pt x="391" y="65"/>
                    </a:cubicBezTo>
                    <a:cubicBezTo>
                      <a:pt x="342" y="65"/>
                      <a:pt x="342" y="65"/>
                      <a:pt x="342" y="65"/>
                    </a:cubicBezTo>
                    <a:cubicBezTo>
                      <a:pt x="322" y="65"/>
                      <a:pt x="304" y="78"/>
                      <a:pt x="297" y="97"/>
                    </a:cubicBezTo>
                    <a:cubicBezTo>
                      <a:pt x="223" y="322"/>
                      <a:pt x="223" y="322"/>
                      <a:pt x="223" y="322"/>
                    </a:cubicBezTo>
                    <a:cubicBezTo>
                      <a:pt x="222" y="324"/>
                      <a:pt x="221" y="325"/>
                      <a:pt x="219" y="325"/>
                    </a:cubicBezTo>
                    <a:cubicBezTo>
                      <a:pt x="173" y="325"/>
                      <a:pt x="173" y="325"/>
                      <a:pt x="173" y="325"/>
                    </a:cubicBezTo>
                    <a:cubicBezTo>
                      <a:pt x="173" y="286"/>
                      <a:pt x="173" y="286"/>
                      <a:pt x="173" y="286"/>
                    </a:cubicBezTo>
                    <a:cubicBezTo>
                      <a:pt x="173" y="272"/>
                      <a:pt x="161" y="260"/>
                      <a:pt x="147" y="260"/>
                    </a:cubicBezTo>
                    <a:cubicBezTo>
                      <a:pt x="26" y="260"/>
                      <a:pt x="26" y="260"/>
                      <a:pt x="26" y="260"/>
                    </a:cubicBezTo>
                    <a:cubicBezTo>
                      <a:pt x="11" y="260"/>
                      <a:pt x="0" y="272"/>
                      <a:pt x="0" y="286"/>
                    </a:cubicBezTo>
                    <a:cubicBezTo>
                      <a:pt x="0" y="407"/>
                      <a:pt x="0" y="407"/>
                      <a:pt x="0" y="407"/>
                    </a:cubicBezTo>
                    <a:cubicBezTo>
                      <a:pt x="0" y="422"/>
                      <a:pt x="11" y="433"/>
                      <a:pt x="26" y="433"/>
                    </a:cubicBezTo>
                    <a:cubicBezTo>
                      <a:pt x="147" y="433"/>
                      <a:pt x="147" y="433"/>
                      <a:pt x="147" y="433"/>
                    </a:cubicBezTo>
                    <a:cubicBezTo>
                      <a:pt x="161" y="433"/>
                      <a:pt x="173" y="422"/>
                      <a:pt x="173" y="407"/>
                    </a:cubicBezTo>
                    <a:cubicBezTo>
                      <a:pt x="173" y="368"/>
                      <a:pt x="173" y="368"/>
                      <a:pt x="173" y="368"/>
                    </a:cubicBezTo>
                    <a:cubicBezTo>
                      <a:pt x="219" y="368"/>
                      <a:pt x="219" y="368"/>
                      <a:pt x="219" y="368"/>
                    </a:cubicBezTo>
                    <a:cubicBezTo>
                      <a:pt x="239" y="368"/>
                      <a:pt x="257" y="355"/>
                      <a:pt x="264" y="336"/>
                    </a:cubicBezTo>
                    <a:cubicBezTo>
                      <a:pt x="338" y="111"/>
                      <a:pt x="338" y="111"/>
                      <a:pt x="338" y="111"/>
                    </a:cubicBezTo>
                    <a:cubicBezTo>
                      <a:pt x="339" y="109"/>
                      <a:pt x="340" y="108"/>
                      <a:pt x="342" y="108"/>
                    </a:cubicBezTo>
                    <a:cubicBezTo>
                      <a:pt x="391" y="108"/>
                      <a:pt x="391" y="108"/>
                      <a:pt x="391" y="108"/>
                    </a:cubicBezTo>
                    <a:lnTo>
                      <a:pt x="391" y="147"/>
                    </a:lnTo>
                    <a:close/>
                    <a:moveTo>
                      <a:pt x="129" y="390"/>
                    </a:moveTo>
                    <a:cubicBezTo>
                      <a:pt x="43" y="390"/>
                      <a:pt x="43" y="390"/>
                      <a:pt x="43" y="390"/>
                    </a:cubicBezTo>
                    <a:cubicBezTo>
                      <a:pt x="43" y="303"/>
                      <a:pt x="43" y="303"/>
                      <a:pt x="43" y="303"/>
                    </a:cubicBezTo>
                    <a:cubicBezTo>
                      <a:pt x="129" y="303"/>
                      <a:pt x="129" y="303"/>
                      <a:pt x="129" y="303"/>
                    </a:cubicBezTo>
                    <a:lnTo>
                      <a:pt x="129" y="3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4" tIns="43928" rIns="87854" bIns="4392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78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dirty="0">
                  <a:ln>
                    <a:noFill/>
                  </a:ln>
                  <a:solidFill>
                    <a:srgbClr val="1A1A1A"/>
                  </a:solidFill>
                  <a:effectLst/>
                  <a:uLnTx/>
                  <a:uFillTx/>
                  <a:latin typeface="Calibri" panose="020F0502020204030204"/>
                  <a:ea typeface="+mn-ea"/>
                  <a:cs typeface="+mn-cs"/>
                </a:endParaRPr>
              </a:p>
            </p:txBody>
          </p:sp>
        </p:grpSp>
      </p:grpSp>
      <p:grpSp>
        <p:nvGrpSpPr>
          <p:cNvPr id="85" name="Group 84">
            <a:extLst>
              <a:ext uri="{FF2B5EF4-FFF2-40B4-BE49-F238E27FC236}">
                <a16:creationId xmlns:a16="http://schemas.microsoft.com/office/drawing/2014/main" id="{F8C07181-914C-49DD-9ACB-358B0ECEF978}"/>
              </a:ext>
            </a:extLst>
          </p:cNvPr>
          <p:cNvGrpSpPr/>
          <p:nvPr/>
        </p:nvGrpSpPr>
        <p:grpSpPr>
          <a:xfrm>
            <a:off x="2226256" y="4076740"/>
            <a:ext cx="1051262" cy="1051262"/>
            <a:chOff x="3487961" y="1711487"/>
            <a:chExt cx="1051262" cy="1051262"/>
          </a:xfrm>
        </p:grpSpPr>
        <p:sp>
          <p:nvSpPr>
            <p:cNvPr id="86" name="Oval 85">
              <a:extLst>
                <a:ext uri="{FF2B5EF4-FFF2-40B4-BE49-F238E27FC236}">
                  <a16:creationId xmlns:a16="http://schemas.microsoft.com/office/drawing/2014/main" id="{DAFA39D3-26DC-4033-BB61-6BE18F53F209}"/>
                </a:ext>
              </a:extLst>
            </p:cNvPr>
            <p:cNvSpPr/>
            <p:nvPr/>
          </p:nvSpPr>
          <p:spPr bwMode="auto">
            <a:xfrm>
              <a:off x="3487961" y="1711487"/>
              <a:ext cx="1051262" cy="1051262"/>
            </a:xfrm>
            <a:prstGeom prst="ellipse">
              <a:avLst/>
            </a:prstGeom>
            <a:solidFill>
              <a:srgbClr val="FF0000"/>
            </a:solidFill>
            <a:ln w="6350" cap="flat" cmpd="sng" algn="ctr">
              <a:noFill/>
              <a:prstDash val="solid"/>
              <a:miter lim="800000"/>
            </a:ln>
            <a:effectLst>
              <a:outerShdw blurRad="63500" dist="38100" dir="2700000" algn="tl" rotWithShape="0">
                <a:prstClr val="black">
                  <a:alpha val="20000"/>
                </a:prstClr>
              </a:outerShdw>
            </a:effectLst>
          </p:spPr>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defTabSz="838651"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solidFill>
                  <a:srgbClr val="1A1A1A"/>
                </a:solidFill>
                <a:effectLst/>
                <a:uLnTx/>
                <a:uFillTx/>
                <a:latin typeface="Calibri" panose="020F0502020204030204"/>
                <a:ea typeface="+mn-ea"/>
                <a:cs typeface="Segoe UI" pitchFamily="34" charset="0"/>
              </a:endParaRPr>
            </a:p>
          </p:txBody>
        </p:sp>
        <p:pic>
          <p:nvPicPr>
            <p:cNvPr id="87" name="Graphic 86">
              <a:extLst>
                <a:ext uri="{FF2B5EF4-FFF2-40B4-BE49-F238E27FC236}">
                  <a16:creationId xmlns:a16="http://schemas.microsoft.com/office/drawing/2014/main" id="{C4D1CDFB-012D-4F12-AD0E-E0CBB58A385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606811" y="1877579"/>
              <a:ext cx="698454" cy="717161"/>
            </a:xfrm>
            <a:prstGeom prst="rect">
              <a:avLst/>
            </a:prstGeom>
          </p:spPr>
        </p:pic>
      </p:grpSp>
      <p:grpSp>
        <p:nvGrpSpPr>
          <p:cNvPr id="88" name="Group 87">
            <a:extLst>
              <a:ext uri="{FF2B5EF4-FFF2-40B4-BE49-F238E27FC236}">
                <a16:creationId xmlns:a16="http://schemas.microsoft.com/office/drawing/2014/main" id="{BFE285DC-E520-431A-9F6A-40C62DC8DBF6}"/>
              </a:ext>
            </a:extLst>
          </p:cNvPr>
          <p:cNvGrpSpPr/>
          <p:nvPr/>
        </p:nvGrpSpPr>
        <p:grpSpPr>
          <a:xfrm>
            <a:off x="2220709" y="4079544"/>
            <a:ext cx="1051262" cy="1051262"/>
            <a:chOff x="1725887" y="3071492"/>
            <a:chExt cx="1051262" cy="1051262"/>
          </a:xfrm>
        </p:grpSpPr>
        <p:grpSp>
          <p:nvGrpSpPr>
            <p:cNvPr id="89" name="Group 88">
              <a:extLst>
                <a:ext uri="{FF2B5EF4-FFF2-40B4-BE49-F238E27FC236}">
                  <a16:creationId xmlns:a16="http://schemas.microsoft.com/office/drawing/2014/main" id="{BE4C8A60-1134-4620-9717-173FA045B128}"/>
                </a:ext>
              </a:extLst>
            </p:cNvPr>
            <p:cNvGrpSpPr>
              <a:grpSpLocks noChangeAspect="1"/>
            </p:cNvGrpSpPr>
            <p:nvPr/>
          </p:nvGrpSpPr>
          <p:grpSpPr>
            <a:xfrm>
              <a:off x="1725887" y="3071492"/>
              <a:ext cx="1051262" cy="1051262"/>
              <a:chOff x="5216175" y="2901971"/>
              <a:chExt cx="1715723" cy="1715723"/>
            </a:xfrm>
            <a:solidFill>
              <a:srgbClr val="E7E6E6"/>
            </a:solidFill>
            <a:effectLst/>
          </p:grpSpPr>
          <p:sp>
            <p:nvSpPr>
              <p:cNvPr id="91" name="Oval 90">
                <a:extLst>
                  <a:ext uri="{FF2B5EF4-FFF2-40B4-BE49-F238E27FC236}">
                    <a16:creationId xmlns:a16="http://schemas.microsoft.com/office/drawing/2014/main" id="{F4E7D70C-98FE-4443-87D8-85FB32A1CF4A}"/>
                  </a:ext>
                </a:extLst>
              </p:cNvPr>
              <p:cNvSpPr/>
              <p:nvPr/>
            </p:nvSpPr>
            <p:spPr bwMode="auto">
              <a:xfrm>
                <a:off x="5216175" y="2901971"/>
                <a:ext cx="1715723" cy="1715723"/>
              </a:xfrm>
              <a:prstGeom prst="ellipse">
                <a:avLst/>
              </a:prstGeom>
              <a:grpFill/>
              <a:ln w="28575" cap="flat" cmpd="sng" algn="ctr">
                <a:solidFill>
                  <a:srgbClr val="E7E6E6"/>
                </a:solidFill>
                <a:prstDash val="solid"/>
                <a:miter lim="800000"/>
              </a:ln>
              <a:effectLst>
                <a:outerShdw blurRad="63500" dist="38100" dir="2700000" algn="tl" rotWithShape="0">
                  <a:prstClr val="black">
                    <a:alpha val="20000"/>
                  </a:prstClr>
                </a:outerShdw>
              </a:effectLst>
            </p:spPr>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defTabSz="838651"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Segoe UI" pitchFamily="34" charset="0"/>
                </a:endParaRPr>
              </a:p>
            </p:txBody>
          </p:sp>
          <p:grpSp>
            <p:nvGrpSpPr>
              <p:cNvPr id="92" name="Group 4">
                <a:extLst>
                  <a:ext uri="{FF2B5EF4-FFF2-40B4-BE49-F238E27FC236}">
                    <a16:creationId xmlns:a16="http://schemas.microsoft.com/office/drawing/2014/main" id="{062A2F13-F44A-4DC5-B559-162DA2A78C19}"/>
                  </a:ext>
                </a:extLst>
              </p:cNvPr>
              <p:cNvGrpSpPr>
                <a:grpSpLocks noChangeAspect="1"/>
              </p:cNvGrpSpPr>
              <p:nvPr/>
            </p:nvGrpSpPr>
            <p:grpSpPr bwMode="auto">
              <a:xfrm>
                <a:off x="5681957" y="3458106"/>
                <a:ext cx="784088" cy="603380"/>
                <a:chOff x="2880" y="2176"/>
                <a:chExt cx="256" cy="197"/>
              </a:xfrm>
              <a:grpFill/>
            </p:grpSpPr>
            <p:sp>
              <p:nvSpPr>
                <p:cNvPr id="93" name="Freeform 5">
                  <a:extLst>
                    <a:ext uri="{FF2B5EF4-FFF2-40B4-BE49-F238E27FC236}">
                      <a16:creationId xmlns:a16="http://schemas.microsoft.com/office/drawing/2014/main" id="{FBDE89A2-37F8-4EB7-95E8-26FFF9BAEF28}"/>
                    </a:ext>
                  </a:extLst>
                </p:cNvPr>
                <p:cNvSpPr>
                  <a:spLocks/>
                </p:cNvSpPr>
                <p:nvPr/>
              </p:nvSpPr>
              <p:spPr bwMode="auto">
                <a:xfrm>
                  <a:off x="3017" y="2320"/>
                  <a:ext cx="52" cy="53"/>
                </a:xfrm>
                <a:custGeom>
                  <a:avLst/>
                  <a:gdLst>
                    <a:gd name="T0" fmla="*/ 79 w 130"/>
                    <a:gd name="T1" fmla="*/ 8 h 129"/>
                    <a:gd name="T2" fmla="*/ 51 w 130"/>
                    <a:gd name="T3" fmla="*/ 8 h 129"/>
                    <a:gd name="T4" fmla="*/ 8 w 130"/>
                    <a:gd name="T5" fmla="*/ 50 h 129"/>
                    <a:gd name="T6" fmla="*/ 8 w 130"/>
                    <a:gd name="T7" fmla="*/ 79 h 129"/>
                    <a:gd name="T8" fmla="*/ 51 w 130"/>
                    <a:gd name="T9" fmla="*/ 122 h 129"/>
                    <a:gd name="T10" fmla="*/ 79 w 130"/>
                    <a:gd name="T11" fmla="*/ 122 h 129"/>
                    <a:gd name="T12" fmla="*/ 122 w 130"/>
                    <a:gd name="T13" fmla="*/ 79 h 129"/>
                    <a:gd name="T14" fmla="*/ 122 w 130"/>
                    <a:gd name="T15" fmla="*/ 50 h 129"/>
                    <a:gd name="T16" fmla="*/ 79 w 13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8"/>
                      </a:move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cubicBezTo>
                        <a:pt x="122" y="79"/>
                        <a:pt x="122" y="79"/>
                        <a:pt x="122" y="79"/>
                      </a:cubicBezTo>
                      <a:cubicBezTo>
                        <a:pt x="130" y="71"/>
                        <a:pt x="130" y="58"/>
                        <a:pt x="122" y="50"/>
                      </a:cubicBezTo>
                      <a:lnTo>
                        <a:pt x="7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94" name="Freeform 6">
                  <a:extLst>
                    <a:ext uri="{FF2B5EF4-FFF2-40B4-BE49-F238E27FC236}">
                      <a16:creationId xmlns:a16="http://schemas.microsoft.com/office/drawing/2014/main" id="{18F79155-1B4D-44B5-B740-FE756A9A16BD}"/>
                    </a:ext>
                  </a:extLst>
                </p:cNvPr>
                <p:cNvSpPr>
                  <a:spLocks/>
                </p:cNvSpPr>
                <p:nvPr/>
              </p:nvSpPr>
              <p:spPr bwMode="auto">
                <a:xfrm>
                  <a:off x="3053" y="2283"/>
                  <a:ext cx="52" cy="53"/>
                </a:xfrm>
                <a:custGeom>
                  <a:avLst/>
                  <a:gdLst>
                    <a:gd name="T0" fmla="*/ 79 w 130"/>
                    <a:gd name="T1" fmla="*/ 8 h 129"/>
                    <a:gd name="T2" fmla="*/ 51 w 130"/>
                    <a:gd name="T3" fmla="*/ 8 h 129"/>
                    <a:gd name="T4" fmla="*/ 8 w 130"/>
                    <a:gd name="T5" fmla="*/ 50 h 129"/>
                    <a:gd name="T6" fmla="*/ 8 w 130"/>
                    <a:gd name="T7" fmla="*/ 79 h 129"/>
                    <a:gd name="T8" fmla="*/ 51 w 130"/>
                    <a:gd name="T9" fmla="*/ 122 h 129"/>
                    <a:gd name="T10" fmla="*/ 79 w 130"/>
                    <a:gd name="T11" fmla="*/ 122 h 129"/>
                    <a:gd name="T12" fmla="*/ 122 w 130"/>
                    <a:gd name="T13" fmla="*/ 79 h 129"/>
                    <a:gd name="T14" fmla="*/ 122 w 130"/>
                    <a:gd name="T15" fmla="*/ 50 h 129"/>
                    <a:gd name="T16" fmla="*/ 79 w 13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8"/>
                      </a:move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cubicBezTo>
                        <a:pt x="122" y="79"/>
                        <a:pt x="122" y="79"/>
                        <a:pt x="122" y="79"/>
                      </a:cubicBezTo>
                      <a:cubicBezTo>
                        <a:pt x="130" y="71"/>
                        <a:pt x="130" y="58"/>
                        <a:pt x="122" y="50"/>
                      </a:cubicBezTo>
                      <a:lnTo>
                        <a:pt x="7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95" name="Freeform 7">
                  <a:extLst>
                    <a:ext uri="{FF2B5EF4-FFF2-40B4-BE49-F238E27FC236}">
                      <a16:creationId xmlns:a16="http://schemas.microsoft.com/office/drawing/2014/main" id="{D1E03BEF-D9AA-4F4D-B244-230BDEB68741}"/>
                    </a:ext>
                  </a:extLst>
                </p:cNvPr>
                <p:cNvSpPr>
                  <a:spLocks noEditPoints="1"/>
                </p:cNvSpPr>
                <p:nvPr/>
              </p:nvSpPr>
              <p:spPr bwMode="auto">
                <a:xfrm>
                  <a:off x="2909" y="2247"/>
                  <a:ext cx="124" cy="126"/>
                </a:xfrm>
                <a:custGeom>
                  <a:avLst/>
                  <a:gdLst>
                    <a:gd name="T0" fmla="*/ 300 w 308"/>
                    <a:gd name="T1" fmla="*/ 139 h 307"/>
                    <a:gd name="T2" fmla="*/ 286 w 308"/>
                    <a:gd name="T3" fmla="*/ 125 h 307"/>
                    <a:gd name="T4" fmla="*/ 168 w 308"/>
                    <a:gd name="T5" fmla="*/ 8 h 307"/>
                    <a:gd name="T6" fmla="*/ 140 w 308"/>
                    <a:gd name="T7" fmla="*/ 8 h 307"/>
                    <a:gd name="T8" fmla="*/ 22 w 308"/>
                    <a:gd name="T9" fmla="*/ 125 h 307"/>
                    <a:gd name="T10" fmla="*/ 8 w 308"/>
                    <a:gd name="T11" fmla="*/ 139 h 307"/>
                    <a:gd name="T12" fmla="*/ 8 w 308"/>
                    <a:gd name="T13" fmla="*/ 168 h 307"/>
                    <a:gd name="T14" fmla="*/ 22 w 308"/>
                    <a:gd name="T15" fmla="*/ 182 h 307"/>
                    <a:gd name="T16" fmla="*/ 140 w 308"/>
                    <a:gd name="T17" fmla="*/ 299 h 307"/>
                    <a:gd name="T18" fmla="*/ 168 w 308"/>
                    <a:gd name="T19" fmla="*/ 299 h 307"/>
                    <a:gd name="T20" fmla="*/ 286 w 308"/>
                    <a:gd name="T21" fmla="*/ 182 h 307"/>
                    <a:gd name="T22" fmla="*/ 300 w 308"/>
                    <a:gd name="T23" fmla="*/ 168 h 307"/>
                    <a:gd name="T24" fmla="*/ 300 w 308"/>
                    <a:gd name="T25" fmla="*/ 139 h 307"/>
                    <a:gd name="T26" fmla="*/ 140 w 308"/>
                    <a:gd name="T27" fmla="*/ 210 h 307"/>
                    <a:gd name="T28" fmla="*/ 108 w 308"/>
                    <a:gd name="T29" fmla="*/ 179 h 307"/>
                    <a:gd name="T30" fmla="*/ 97 w 308"/>
                    <a:gd name="T31" fmla="*/ 168 h 307"/>
                    <a:gd name="T32" fmla="*/ 97 w 308"/>
                    <a:gd name="T33" fmla="*/ 139 h 307"/>
                    <a:gd name="T34" fmla="*/ 140 w 308"/>
                    <a:gd name="T35" fmla="*/ 97 h 307"/>
                    <a:gd name="T36" fmla="*/ 168 w 308"/>
                    <a:gd name="T37" fmla="*/ 97 h 307"/>
                    <a:gd name="T38" fmla="*/ 211 w 308"/>
                    <a:gd name="T39" fmla="*/ 139 h 307"/>
                    <a:gd name="T40" fmla="*/ 211 w 308"/>
                    <a:gd name="T41" fmla="*/ 168 h 307"/>
                    <a:gd name="T42" fmla="*/ 200 w 308"/>
                    <a:gd name="T43" fmla="*/ 179 h 307"/>
                    <a:gd name="T44" fmla="*/ 168 w 308"/>
                    <a:gd name="T45" fmla="*/ 210 h 307"/>
                    <a:gd name="T46" fmla="*/ 140 w 308"/>
                    <a:gd name="T47" fmla="*/ 21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8" h="307">
                      <a:moveTo>
                        <a:pt x="300" y="139"/>
                      </a:moveTo>
                      <a:cubicBezTo>
                        <a:pt x="286" y="125"/>
                        <a:pt x="286" y="125"/>
                        <a:pt x="286" y="125"/>
                      </a:cubicBezTo>
                      <a:cubicBezTo>
                        <a:pt x="168" y="8"/>
                        <a:pt x="168" y="8"/>
                        <a:pt x="168" y="8"/>
                      </a:cubicBezTo>
                      <a:cubicBezTo>
                        <a:pt x="161" y="0"/>
                        <a:pt x="148" y="0"/>
                        <a:pt x="140" y="8"/>
                      </a:cubicBezTo>
                      <a:cubicBezTo>
                        <a:pt x="22" y="125"/>
                        <a:pt x="22" y="125"/>
                        <a:pt x="22" y="125"/>
                      </a:cubicBezTo>
                      <a:cubicBezTo>
                        <a:pt x="8" y="139"/>
                        <a:pt x="8" y="139"/>
                        <a:pt x="8" y="139"/>
                      </a:cubicBezTo>
                      <a:cubicBezTo>
                        <a:pt x="0" y="147"/>
                        <a:pt x="0" y="160"/>
                        <a:pt x="8" y="168"/>
                      </a:cubicBezTo>
                      <a:cubicBezTo>
                        <a:pt x="22" y="182"/>
                        <a:pt x="22" y="182"/>
                        <a:pt x="22" y="182"/>
                      </a:cubicBezTo>
                      <a:cubicBezTo>
                        <a:pt x="140" y="299"/>
                        <a:pt x="140" y="299"/>
                        <a:pt x="140" y="299"/>
                      </a:cubicBezTo>
                      <a:cubicBezTo>
                        <a:pt x="148" y="307"/>
                        <a:pt x="161" y="307"/>
                        <a:pt x="168" y="299"/>
                      </a:cubicBezTo>
                      <a:cubicBezTo>
                        <a:pt x="286" y="182"/>
                        <a:pt x="286" y="182"/>
                        <a:pt x="286" y="182"/>
                      </a:cubicBezTo>
                      <a:cubicBezTo>
                        <a:pt x="300" y="168"/>
                        <a:pt x="300" y="168"/>
                        <a:pt x="300" y="168"/>
                      </a:cubicBezTo>
                      <a:cubicBezTo>
                        <a:pt x="308" y="160"/>
                        <a:pt x="308" y="147"/>
                        <a:pt x="300" y="139"/>
                      </a:cubicBezTo>
                      <a:moveTo>
                        <a:pt x="140" y="210"/>
                      </a:moveTo>
                      <a:cubicBezTo>
                        <a:pt x="108" y="179"/>
                        <a:pt x="108" y="179"/>
                        <a:pt x="108" y="179"/>
                      </a:cubicBezTo>
                      <a:cubicBezTo>
                        <a:pt x="97" y="168"/>
                        <a:pt x="97" y="168"/>
                        <a:pt x="97" y="168"/>
                      </a:cubicBezTo>
                      <a:cubicBezTo>
                        <a:pt x="89" y="160"/>
                        <a:pt x="89" y="147"/>
                        <a:pt x="97" y="139"/>
                      </a:cubicBezTo>
                      <a:cubicBezTo>
                        <a:pt x="140" y="97"/>
                        <a:pt x="140" y="97"/>
                        <a:pt x="140" y="97"/>
                      </a:cubicBezTo>
                      <a:cubicBezTo>
                        <a:pt x="148" y="89"/>
                        <a:pt x="161" y="89"/>
                        <a:pt x="168" y="97"/>
                      </a:cubicBezTo>
                      <a:cubicBezTo>
                        <a:pt x="211" y="139"/>
                        <a:pt x="211" y="139"/>
                        <a:pt x="211" y="139"/>
                      </a:cubicBezTo>
                      <a:cubicBezTo>
                        <a:pt x="219" y="147"/>
                        <a:pt x="219" y="160"/>
                        <a:pt x="211" y="168"/>
                      </a:cubicBezTo>
                      <a:cubicBezTo>
                        <a:pt x="200" y="179"/>
                        <a:pt x="200" y="179"/>
                        <a:pt x="200" y="179"/>
                      </a:cubicBezTo>
                      <a:cubicBezTo>
                        <a:pt x="168" y="210"/>
                        <a:pt x="168" y="210"/>
                        <a:pt x="168" y="210"/>
                      </a:cubicBezTo>
                      <a:cubicBezTo>
                        <a:pt x="161" y="218"/>
                        <a:pt x="148" y="218"/>
                        <a:pt x="140" y="2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96" name="Freeform 8">
                  <a:extLst>
                    <a:ext uri="{FF2B5EF4-FFF2-40B4-BE49-F238E27FC236}">
                      <a16:creationId xmlns:a16="http://schemas.microsoft.com/office/drawing/2014/main" id="{91AD1B87-98B8-4E7B-A3E5-0046E2C75883}"/>
                    </a:ext>
                  </a:extLst>
                </p:cNvPr>
                <p:cNvSpPr>
                  <a:spLocks/>
                </p:cNvSpPr>
                <p:nvPr/>
              </p:nvSpPr>
              <p:spPr bwMode="auto">
                <a:xfrm>
                  <a:off x="3017" y="2247"/>
                  <a:ext cx="52" cy="53"/>
                </a:xfrm>
                <a:custGeom>
                  <a:avLst/>
                  <a:gdLst>
                    <a:gd name="T0" fmla="*/ 79 w 130"/>
                    <a:gd name="T1" fmla="*/ 122 h 129"/>
                    <a:gd name="T2" fmla="*/ 122 w 130"/>
                    <a:gd name="T3" fmla="*/ 79 h 129"/>
                    <a:gd name="T4" fmla="*/ 122 w 130"/>
                    <a:gd name="T5" fmla="*/ 50 h 129"/>
                    <a:gd name="T6" fmla="*/ 79 w 130"/>
                    <a:gd name="T7" fmla="*/ 8 h 129"/>
                    <a:gd name="T8" fmla="*/ 51 w 130"/>
                    <a:gd name="T9" fmla="*/ 8 h 129"/>
                    <a:gd name="T10" fmla="*/ 8 w 130"/>
                    <a:gd name="T11" fmla="*/ 50 h 129"/>
                    <a:gd name="T12" fmla="*/ 8 w 130"/>
                    <a:gd name="T13" fmla="*/ 79 h 129"/>
                    <a:gd name="T14" fmla="*/ 51 w 130"/>
                    <a:gd name="T15" fmla="*/ 122 h 129"/>
                    <a:gd name="T16" fmla="*/ 79 w 130"/>
                    <a:gd name="T17" fmla="*/ 1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122"/>
                      </a:moveTo>
                      <a:cubicBezTo>
                        <a:pt x="122" y="79"/>
                        <a:pt x="122" y="79"/>
                        <a:pt x="122" y="79"/>
                      </a:cubicBezTo>
                      <a:cubicBezTo>
                        <a:pt x="130" y="71"/>
                        <a:pt x="130" y="58"/>
                        <a:pt x="122" y="50"/>
                      </a:cubicBezTo>
                      <a:cubicBezTo>
                        <a:pt x="79" y="8"/>
                        <a:pt x="79" y="8"/>
                        <a:pt x="79" y="8"/>
                      </a:cubicBez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97" name="Freeform 9">
                  <a:extLst>
                    <a:ext uri="{FF2B5EF4-FFF2-40B4-BE49-F238E27FC236}">
                      <a16:creationId xmlns:a16="http://schemas.microsoft.com/office/drawing/2014/main" id="{82F5C834-B219-4FE1-B428-F6238E26AAC0}"/>
                    </a:ext>
                  </a:extLst>
                </p:cNvPr>
                <p:cNvSpPr>
                  <a:spLocks/>
                </p:cNvSpPr>
                <p:nvPr/>
              </p:nvSpPr>
              <p:spPr bwMode="auto">
                <a:xfrm>
                  <a:off x="2880" y="2176"/>
                  <a:ext cx="256" cy="170"/>
                </a:xfrm>
                <a:custGeom>
                  <a:avLst/>
                  <a:gdLst>
                    <a:gd name="T0" fmla="*/ 562 w 638"/>
                    <a:gd name="T1" fmla="*/ 413 h 413"/>
                    <a:gd name="T2" fmla="*/ 549 w 638"/>
                    <a:gd name="T3" fmla="*/ 413 h 413"/>
                    <a:gd name="T4" fmla="*/ 549 w 638"/>
                    <a:gd name="T5" fmla="*/ 388 h 413"/>
                    <a:gd name="T6" fmla="*/ 562 w 638"/>
                    <a:gd name="T7" fmla="*/ 388 h 413"/>
                    <a:gd name="T8" fmla="*/ 612 w 638"/>
                    <a:gd name="T9" fmla="*/ 338 h 413"/>
                    <a:gd name="T10" fmla="*/ 612 w 638"/>
                    <a:gd name="T11" fmla="*/ 75 h 413"/>
                    <a:gd name="T12" fmla="*/ 562 w 638"/>
                    <a:gd name="T13" fmla="*/ 26 h 413"/>
                    <a:gd name="T14" fmla="*/ 75 w 638"/>
                    <a:gd name="T15" fmla="*/ 26 h 413"/>
                    <a:gd name="T16" fmla="*/ 25 w 638"/>
                    <a:gd name="T17" fmla="*/ 75 h 413"/>
                    <a:gd name="T18" fmla="*/ 25 w 638"/>
                    <a:gd name="T19" fmla="*/ 338 h 413"/>
                    <a:gd name="T20" fmla="*/ 75 w 638"/>
                    <a:gd name="T21" fmla="*/ 388 h 413"/>
                    <a:gd name="T22" fmla="*/ 88 w 638"/>
                    <a:gd name="T23" fmla="*/ 388 h 413"/>
                    <a:gd name="T24" fmla="*/ 88 w 638"/>
                    <a:gd name="T25" fmla="*/ 413 h 413"/>
                    <a:gd name="T26" fmla="*/ 75 w 638"/>
                    <a:gd name="T27" fmla="*/ 413 h 413"/>
                    <a:gd name="T28" fmla="*/ 0 w 638"/>
                    <a:gd name="T29" fmla="*/ 338 h 413"/>
                    <a:gd name="T30" fmla="*/ 0 w 638"/>
                    <a:gd name="T31" fmla="*/ 75 h 413"/>
                    <a:gd name="T32" fmla="*/ 75 w 638"/>
                    <a:gd name="T33" fmla="*/ 0 h 413"/>
                    <a:gd name="T34" fmla="*/ 562 w 638"/>
                    <a:gd name="T35" fmla="*/ 0 h 413"/>
                    <a:gd name="T36" fmla="*/ 638 w 638"/>
                    <a:gd name="T37" fmla="*/ 75 h 413"/>
                    <a:gd name="T38" fmla="*/ 638 w 638"/>
                    <a:gd name="T39" fmla="*/ 338 h 413"/>
                    <a:gd name="T40" fmla="*/ 562 w 638"/>
                    <a:gd name="T41"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8" h="413">
                      <a:moveTo>
                        <a:pt x="562" y="413"/>
                      </a:moveTo>
                      <a:cubicBezTo>
                        <a:pt x="549" y="413"/>
                        <a:pt x="549" y="413"/>
                        <a:pt x="549" y="413"/>
                      </a:cubicBezTo>
                      <a:cubicBezTo>
                        <a:pt x="549" y="388"/>
                        <a:pt x="549" y="388"/>
                        <a:pt x="549" y="388"/>
                      </a:cubicBezTo>
                      <a:cubicBezTo>
                        <a:pt x="562" y="388"/>
                        <a:pt x="562" y="388"/>
                        <a:pt x="562" y="388"/>
                      </a:cubicBezTo>
                      <a:cubicBezTo>
                        <a:pt x="590" y="388"/>
                        <a:pt x="612" y="365"/>
                        <a:pt x="612" y="338"/>
                      </a:cubicBezTo>
                      <a:cubicBezTo>
                        <a:pt x="612" y="75"/>
                        <a:pt x="612" y="75"/>
                        <a:pt x="612" y="75"/>
                      </a:cubicBezTo>
                      <a:cubicBezTo>
                        <a:pt x="612" y="48"/>
                        <a:pt x="590" y="26"/>
                        <a:pt x="562" y="26"/>
                      </a:cubicBezTo>
                      <a:cubicBezTo>
                        <a:pt x="75" y="26"/>
                        <a:pt x="75" y="26"/>
                        <a:pt x="75" y="26"/>
                      </a:cubicBezTo>
                      <a:cubicBezTo>
                        <a:pt x="47" y="26"/>
                        <a:pt x="25" y="48"/>
                        <a:pt x="25" y="75"/>
                      </a:cubicBezTo>
                      <a:cubicBezTo>
                        <a:pt x="25" y="338"/>
                        <a:pt x="25" y="338"/>
                        <a:pt x="25" y="338"/>
                      </a:cubicBezTo>
                      <a:cubicBezTo>
                        <a:pt x="25" y="365"/>
                        <a:pt x="47" y="388"/>
                        <a:pt x="75" y="388"/>
                      </a:cubicBezTo>
                      <a:cubicBezTo>
                        <a:pt x="88" y="388"/>
                        <a:pt x="88" y="388"/>
                        <a:pt x="88" y="388"/>
                      </a:cubicBezTo>
                      <a:cubicBezTo>
                        <a:pt x="88" y="413"/>
                        <a:pt x="88" y="413"/>
                        <a:pt x="88" y="413"/>
                      </a:cubicBezTo>
                      <a:cubicBezTo>
                        <a:pt x="75" y="413"/>
                        <a:pt x="75" y="413"/>
                        <a:pt x="75" y="413"/>
                      </a:cubicBezTo>
                      <a:cubicBezTo>
                        <a:pt x="33" y="413"/>
                        <a:pt x="0" y="380"/>
                        <a:pt x="0" y="338"/>
                      </a:cubicBezTo>
                      <a:cubicBezTo>
                        <a:pt x="0" y="75"/>
                        <a:pt x="0" y="75"/>
                        <a:pt x="0" y="75"/>
                      </a:cubicBezTo>
                      <a:cubicBezTo>
                        <a:pt x="0" y="34"/>
                        <a:pt x="33" y="0"/>
                        <a:pt x="75" y="0"/>
                      </a:cubicBezTo>
                      <a:cubicBezTo>
                        <a:pt x="562" y="0"/>
                        <a:pt x="562" y="0"/>
                        <a:pt x="562" y="0"/>
                      </a:cubicBezTo>
                      <a:cubicBezTo>
                        <a:pt x="604" y="0"/>
                        <a:pt x="638" y="34"/>
                        <a:pt x="638" y="75"/>
                      </a:cubicBezTo>
                      <a:cubicBezTo>
                        <a:pt x="638" y="338"/>
                        <a:pt x="638" y="338"/>
                        <a:pt x="638" y="338"/>
                      </a:cubicBezTo>
                      <a:cubicBezTo>
                        <a:pt x="638" y="380"/>
                        <a:pt x="604" y="413"/>
                        <a:pt x="562" y="4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04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grpSp>
        <p:pic>
          <p:nvPicPr>
            <p:cNvPr id="90" name="Picture 89" descr="A close up of a sign&#10;&#10;Description automatically generated">
              <a:extLst>
                <a:ext uri="{FF2B5EF4-FFF2-40B4-BE49-F238E27FC236}">
                  <a16:creationId xmlns:a16="http://schemas.microsoft.com/office/drawing/2014/main" id="{88F53CA4-4130-4409-AA7F-4FD4C36EDD2F}"/>
                </a:ext>
              </a:extLst>
            </p:cNvPr>
            <p:cNvPicPr>
              <a:picLocks noChangeAspect="1"/>
            </p:cNvPicPr>
            <p:nvPr/>
          </p:nvPicPr>
          <p:blipFill>
            <a:blip r:embed="rId29"/>
            <a:stretch>
              <a:fillRect/>
            </a:stretch>
          </p:blipFill>
          <p:spPr>
            <a:xfrm>
              <a:off x="1957301" y="3292742"/>
              <a:ext cx="634045" cy="634045"/>
            </a:xfrm>
            <a:prstGeom prst="rect">
              <a:avLst/>
            </a:prstGeom>
          </p:spPr>
        </p:pic>
      </p:grpSp>
      <p:grpSp>
        <p:nvGrpSpPr>
          <p:cNvPr id="98" name="Group 97">
            <a:extLst>
              <a:ext uri="{FF2B5EF4-FFF2-40B4-BE49-F238E27FC236}">
                <a16:creationId xmlns:a16="http://schemas.microsoft.com/office/drawing/2014/main" id="{B5B9D09E-FFCD-44FE-A2F1-F980D39B2829}"/>
              </a:ext>
            </a:extLst>
          </p:cNvPr>
          <p:cNvGrpSpPr/>
          <p:nvPr/>
        </p:nvGrpSpPr>
        <p:grpSpPr>
          <a:xfrm>
            <a:off x="122873" y="5759575"/>
            <a:ext cx="1051262" cy="1051262"/>
            <a:chOff x="111999" y="3571190"/>
            <a:chExt cx="1051262" cy="1051262"/>
          </a:xfrm>
        </p:grpSpPr>
        <p:sp>
          <p:nvSpPr>
            <p:cNvPr id="99" name="Oval 98">
              <a:extLst>
                <a:ext uri="{FF2B5EF4-FFF2-40B4-BE49-F238E27FC236}">
                  <a16:creationId xmlns:a16="http://schemas.microsoft.com/office/drawing/2014/main" id="{3BE0C183-BFA2-40A3-95E7-B20F4105C556}"/>
                </a:ext>
              </a:extLst>
            </p:cNvPr>
            <p:cNvSpPr/>
            <p:nvPr/>
          </p:nvSpPr>
          <p:spPr bwMode="auto">
            <a:xfrm>
              <a:off x="111999" y="3571190"/>
              <a:ext cx="1051262" cy="1051262"/>
            </a:xfrm>
            <a:prstGeom prst="ellipse">
              <a:avLst/>
            </a:prstGeom>
            <a:solidFill>
              <a:srgbClr val="E7E6E6"/>
            </a:solidFill>
            <a:ln w="28575" cap="flat" cmpd="sng" algn="ctr">
              <a:solidFill>
                <a:srgbClr val="E7E6E6"/>
              </a:solidFill>
              <a:prstDash val="solid"/>
              <a:miter lim="800000"/>
            </a:ln>
            <a:effectLst>
              <a:outerShdw blurRad="63500" dist="38100" dir="2700000" algn="tl" rotWithShape="0">
                <a:prstClr val="black">
                  <a:alpha val="20000"/>
                </a:prstClr>
              </a:outerShdw>
            </a:effectLst>
          </p:spPr>
          <p:txBody>
            <a:bodyPr rot="0" spcFirstLastPara="0" vert="horz" wrap="square" lIns="164502" tIns="131603" rIns="164502" bIns="131603" numCol="1" spcCol="0" rtlCol="0" fromWordArt="0" anchor="ctr" anchorCtr="0" forceAA="0" compatLnSpc="1">
              <a:prstTxWarp prst="textNoShape">
                <a:avLst/>
              </a:prstTxWarp>
              <a:noAutofit/>
            </a:bodyPr>
            <a:lstStyle/>
            <a:p>
              <a:pPr marL="0" marR="0" lvl="0" indent="0" defTabSz="838651"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Segoe UI" pitchFamily="34" charset="0"/>
              </a:endParaRPr>
            </a:p>
          </p:txBody>
        </p:sp>
        <p:pic>
          <p:nvPicPr>
            <p:cNvPr id="100" name="Picture 99" descr="A picture containing clock&#10;&#10;Description automatically generated">
              <a:extLst>
                <a:ext uri="{FF2B5EF4-FFF2-40B4-BE49-F238E27FC236}">
                  <a16:creationId xmlns:a16="http://schemas.microsoft.com/office/drawing/2014/main" id="{282B5908-D141-4473-AFBA-F2D0ADCEF811}"/>
                </a:ext>
              </a:extLst>
            </p:cNvPr>
            <p:cNvPicPr>
              <a:picLocks noChangeAspect="1"/>
            </p:cNvPicPr>
            <p:nvPr/>
          </p:nvPicPr>
          <p:blipFill>
            <a:blip r:embed="rId30"/>
            <a:stretch>
              <a:fillRect/>
            </a:stretch>
          </p:blipFill>
          <p:spPr>
            <a:xfrm>
              <a:off x="353207" y="3845271"/>
              <a:ext cx="568847" cy="503100"/>
            </a:xfrm>
            <a:prstGeom prst="rect">
              <a:avLst/>
            </a:prstGeom>
            <a:ln w="28575">
              <a:solidFill>
                <a:srgbClr val="E7E6E6"/>
              </a:solidFill>
            </a:ln>
          </p:spPr>
        </p:pic>
      </p:grpSp>
      <p:sp>
        <p:nvSpPr>
          <p:cNvPr id="101" name="TextBox 100">
            <a:extLst>
              <a:ext uri="{FF2B5EF4-FFF2-40B4-BE49-F238E27FC236}">
                <a16:creationId xmlns:a16="http://schemas.microsoft.com/office/drawing/2014/main" id="{5B90A656-2F82-40C0-9E75-92DD47F03DAC}"/>
              </a:ext>
            </a:extLst>
          </p:cNvPr>
          <p:cNvSpPr txBox="1"/>
          <p:nvPr/>
        </p:nvSpPr>
        <p:spPr>
          <a:xfrm rot="19526717">
            <a:off x="2827412" y="4638380"/>
            <a:ext cx="1205022" cy="307777"/>
          </a:xfrm>
          <a:prstGeom prst="rect">
            <a:avLst/>
          </a:prstGeom>
          <a:noFill/>
        </p:spPr>
        <p:txBody>
          <a:bodyPr wrap="square" lIns="0" tIns="0" rIns="0" bIns="0" rtlCol="0">
            <a:spAutoFit/>
          </a:bodyPr>
          <a:lstStyle/>
          <a:p>
            <a:pPr algn="ctr">
              <a:defRPr/>
            </a:pPr>
            <a:r>
              <a:rPr lang="en-US" sz="2000" dirty="0">
                <a:gradFill>
                  <a:gsLst>
                    <a:gs pos="2917">
                      <a:prstClr val="black"/>
                    </a:gs>
                    <a:gs pos="30000">
                      <a:prstClr val="black"/>
                    </a:gs>
                  </a:gsLst>
                  <a:lin ang="5400000" scaled="0"/>
                </a:gradFill>
                <a:latin typeface="Calibri" panose="020F0502020204030204"/>
              </a:rPr>
              <a:t>Security</a:t>
            </a:r>
          </a:p>
        </p:txBody>
      </p:sp>
      <p:sp>
        <p:nvSpPr>
          <p:cNvPr id="2" name="Title 1">
            <a:extLst>
              <a:ext uri="{FF2B5EF4-FFF2-40B4-BE49-F238E27FC236}">
                <a16:creationId xmlns:a16="http://schemas.microsoft.com/office/drawing/2014/main" id="{B7F39944-947A-4315-BB62-F8D15422A311}"/>
              </a:ext>
            </a:extLst>
          </p:cNvPr>
          <p:cNvSpPr>
            <a:spLocks noGrp="1"/>
          </p:cNvSpPr>
          <p:nvPr>
            <p:ph type="title"/>
          </p:nvPr>
        </p:nvSpPr>
        <p:spPr>
          <a:xfrm>
            <a:off x="455996" y="396874"/>
            <a:ext cx="11306469" cy="1242200"/>
          </a:xfrm>
        </p:spPr>
        <p:txBody>
          <a:bodyPr/>
          <a:lstStyle/>
          <a:p>
            <a:r>
              <a:rPr lang="en-US" sz="4400" dirty="0"/>
              <a:t>Common Data Service:</a:t>
            </a:r>
            <a:br>
              <a:rPr lang="en-US" sz="4400" dirty="0"/>
            </a:br>
            <a:br>
              <a:rPr lang="en-US" sz="4400" dirty="0"/>
            </a:br>
            <a:r>
              <a:rPr lang="en-US" sz="4400" dirty="0"/>
              <a:t>What is it?</a:t>
            </a:r>
          </a:p>
        </p:txBody>
      </p:sp>
      <p:sp>
        <p:nvSpPr>
          <p:cNvPr id="15" name="TextBox 14">
            <a:extLst>
              <a:ext uri="{FF2B5EF4-FFF2-40B4-BE49-F238E27FC236}">
                <a16:creationId xmlns:a16="http://schemas.microsoft.com/office/drawing/2014/main" id="{EC7AC480-7140-4F99-992A-CFEA34F59E72}"/>
              </a:ext>
            </a:extLst>
          </p:cNvPr>
          <p:cNvSpPr txBox="1"/>
          <p:nvPr/>
        </p:nvSpPr>
        <p:spPr>
          <a:xfrm rot="19526717">
            <a:off x="8881783" y="420227"/>
            <a:ext cx="1345336" cy="307777"/>
          </a:xfrm>
          <a:prstGeom prst="rect">
            <a:avLst/>
          </a:prstGeom>
          <a:noFill/>
        </p:spPr>
        <p:txBody>
          <a:bodyPr wrap="square" lIns="0" tIns="0" rIns="0" bIns="0" rtlCol="0">
            <a:spAutoFit/>
          </a:bodyPr>
          <a:lstStyle/>
          <a:p>
            <a:pPr>
              <a:defRPr/>
            </a:pPr>
            <a:r>
              <a:rPr lang="en-US" sz="2000" dirty="0">
                <a:gradFill>
                  <a:gsLst>
                    <a:gs pos="2917">
                      <a:prstClr val="black"/>
                    </a:gs>
                    <a:gs pos="30000">
                      <a:prstClr val="black"/>
                    </a:gs>
                  </a:gsLst>
                  <a:lin ang="5400000" scaled="0"/>
                </a:gradFill>
                <a:latin typeface="Calibri" panose="020F0502020204030204"/>
              </a:rPr>
              <a:t>Integration</a:t>
            </a:r>
          </a:p>
        </p:txBody>
      </p:sp>
    </p:spTree>
    <p:extLst>
      <p:ext uri="{BB962C8B-B14F-4D97-AF65-F5344CB8AC3E}">
        <p14:creationId xmlns:p14="http://schemas.microsoft.com/office/powerpoint/2010/main" val="32059783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a:extLst>
              <a:ext uri="{FF2B5EF4-FFF2-40B4-BE49-F238E27FC236}">
                <a16:creationId xmlns:a16="http://schemas.microsoft.com/office/drawing/2014/main" id="{8ECF728A-E2FE-4FC4-A65A-2917E4CE13B0}"/>
              </a:ext>
            </a:extLst>
          </p:cNvPr>
          <p:cNvSpPr>
            <a:spLocks noGrp="1"/>
          </p:cNvSpPr>
          <p:nvPr>
            <p:ph type="title"/>
          </p:nvPr>
        </p:nvSpPr>
        <p:spPr>
          <a:xfrm>
            <a:off x="248809" y="330911"/>
            <a:ext cx="11018520" cy="430887"/>
          </a:xfrm>
        </p:spPr>
        <p:txBody>
          <a:bodyPr>
            <a:noAutofit/>
          </a:bodyPr>
          <a:lstStyle/>
          <a:p>
            <a:r>
              <a:rPr lang="en-US" dirty="0"/>
              <a:t>Common Data Model – Jumpstart your build</a:t>
            </a:r>
            <a:endParaRPr lang="nn-NO" dirty="0"/>
          </a:p>
        </p:txBody>
      </p:sp>
      <p:pic>
        <p:nvPicPr>
          <p:cNvPr id="7" name="Picture 6" descr="Screenshot showing core entities in the Common Data Model ">
            <a:extLst>
              <a:ext uri="{FF2B5EF4-FFF2-40B4-BE49-F238E27FC236}">
                <a16:creationId xmlns:a16="http://schemas.microsoft.com/office/drawing/2014/main" id="{05B0C38C-457B-4436-B496-17686CE80B7A}"/>
              </a:ext>
            </a:extLst>
          </p:cNvPr>
          <p:cNvPicPr>
            <a:picLocks noChangeAspect="1"/>
          </p:cNvPicPr>
          <p:nvPr/>
        </p:nvPicPr>
        <p:blipFill>
          <a:blip r:embed="rId3"/>
          <a:stretch>
            <a:fillRect/>
          </a:stretch>
        </p:blipFill>
        <p:spPr>
          <a:xfrm>
            <a:off x="4393605" y="1619069"/>
            <a:ext cx="7237046" cy="4541306"/>
          </a:xfrm>
          <a:prstGeom prst="rect">
            <a:avLst/>
          </a:prstGeom>
        </p:spPr>
      </p:pic>
      <p:sp>
        <p:nvSpPr>
          <p:cNvPr id="3" name="TextBox 2">
            <a:extLst>
              <a:ext uri="{FF2B5EF4-FFF2-40B4-BE49-F238E27FC236}">
                <a16:creationId xmlns:a16="http://schemas.microsoft.com/office/drawing/2014/main" id="{FF92BF92-B6DF-44B7-A5AE-44D27F3E6B7D}"/>
              </a:ext>
            </a:extLst>
          </p:cNvPr>
          <p:cNvSpPr txBox="1"/>
          <p:nvPr/>
        </p:nvSpPr>
        <p:spPr>
          <a:xfrm>
            <a:off x="248810" y="2300026"/>
            <a:ext cx="3908064" cy="4524315"/>
          </a:xfrm>
          <a:prstGeom prst="rect">
            <a:avLst/>
          </a:prstGeom>
          <a:noFill/>
        </p:spPr>
        <p:txBody>
          <a:bodyPr wrap="square" rtlCol="0">
            <a:spAutoFit/>
          </a:bodyPr>
          <a:lstStyle/>
          <a:p>
            <a:pPr marL="285750" indent="-285750">
              <a:buFont typeface="Arial" panose="020B0604020202020204" pitchFamily="34" charset="0"/>
              <a:buChar char="•"/>
            </a:pPr>
            <a:r>
              <a:rPr lang="en-US" dirty="0"/>
              <a:t>Use Core Entities</a:t>
            </a:r>
          </a:p>
          <a:p>
            <a:pPr marL="285750" indent="-285750">
              <a:buFont typeface="Arial" panose="020B0604020202020204" pitchFamily="34" charset="0"/>
              <a:buChar char="•"/>
            </a:pPr>
            <a:r>
              <a:rPr lang="en-US" dirty="0"/>
              <a:t>Use EDU Accelerator Entities</a:t>
            </a:r>
          </a:p>
          <a:p>
            <a:pPr marL="285750" indent="-285750">
              <a:buFont typeface="Arial" panose="020B0604020202020204" pitchFamily="34" charset="0"/>
              <a:buChar char="•"/>
            </a:pPr>
            <a:r>
              <a:rPr lang="en-US" dirty="0"/>
              <a:t>Create your own Custom Entities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Dynamics 1</a:t>
            </a:r>
            <a:r>
              <a:rPr lang="en-US" baseline="30000" dirty="0"/>
              <a:t>st</a:t>
            </a:r>
            <a:r>
              <a:rPr lang="en-US" dirty="0"/>
              <a:t> Party Apps consume these same Entities</a:t>
            </a:r>
          </a:p>
          <a:p>
            <a:pPr marL="285750" indent="-285750">
              <a:buFont typeface="Arial" panose="020B0604020202020204" pitchFamily="34" charset="0"/>
              <a:buChar char="•"/>
            </a:pPr>
            <a:r>
              <a:rPr lang="en-US" dirty="0"/>
              <a:t>Capitalize on Industry Accelerators as a building point</a:t>
            </a:r>
          </a:p>
          <a:p>
            <a:pPr marL="285750" indent="-285750">
              <a:buFont typeface="Arial" panose="020B0604020202020204" pitchFamily="34" charset="0"/>
              <a:buChar char="•"/>
            </a:pPr>
            <a:r>
              <a:rPr lang="en-US" dirty="0"/>
              <a:t>Same Data Model used by partners in their solutions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1985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96B6-BEBC-4140-AC6B-736A5265E0F5}"/>
              </a:ext>
            </a:extLst>
          </p:cNvPr>
          <p:cNvSpPr>
            <a:spLocks noGrp="1"/>
          </p:cNvSpPr>
          <p:nvPr>
            <p:ph type="title"/>
          </p:nvPr>
        </p:nvSpPr>
        <p:spPr/>
        <p:txBody>
          <a:bodyPr/>
          <a:lstStyle/>
          <a:p>
            <a:r>
              <a:rPr lang="en-US" dirty="0">
                <a:cs typeface="Calibri Light"/>
              </a:rPr>
              <a:t>Education Accelerator v3</a:t>
            </a:r>
            <a:endParaRPr lang="en-US" dirty="0"/>
          </a:p>
        </p:txBody>
      </p:sp>
      <p:pic>
        <p:nvPicPr>
          <p:cNvPr id="3" name="Picture 3" descr="A screenshot of a cell phone&#10;&#10;Description automatically generated">
            <a:extLst>
              <a:ext uri="{FF2B5EF4-FFF2-40B4-BE49-F238E27FC236}">
                <a16:creationId xmlns:a16="http://schemas.microsoft.com/office/drawing/2014/main" id="{39F6CAB2-1D61-4C59-9A5D-B76CF86D51EE}"/>
              </a:ext>
            </a:extLst>
          </p:cNvPr>
          <p:cNvPicPr>
            <a:picLocks noChangeAspect="1"/>
          </p:cNvPicPr>
          <p:nvPr/>
        </p:nvPicPr>
        <p:blipFill>
          <a:blip r:embed="rId2"/>
          <a:stretch>
            <a:fillRect/>
          </a:stretch>
        </p:blipFill>
        <p:spPr>
          <a:xfrm>
            <a:off x="894522" y="1406957"/>
            <a:ext cx="10402956" cy="5349424"/>
          </a:xfrm>
          <a:prstGeom prst="rect">
            <a:avLst/>
          </a:prstGeom>
        </p:spPr>
      </p:pic>
    </p:spTree>
    <p:extLst>
      <p:ext uri="{BB962C8B-B14F-4D97-AF65-F5344CB8AC3E}">
        <p14:creationId xmlns:p14="http://schemas.microsoft.com/office/powerpoint/2010/main" val="158888132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11514</TotalTime>
  <Words>3789</Words>
  <Application>Microsoft Office PowerPoint</Application>
  <PresentationFormat>Widescreen</PresentationFormat>
  <Paragraphs>490</Paragraphs>
  <Slides>30</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Arial</vt:lpstr>
      <vt:lpstr>Calibri</vt:lpstr>
      <vt:lpstr>Calibri Light</vt:lpstr>
      <vt:lpstr>inherit</vt:lpstr>
      <vt:lpstr>Noto Sans</vt:lpstr>
      <vt:lpstr>Segoe UI</vt:lpstr>
      <vt:lpstr>Segoe UI Bold</vt:lpstr>
      <vt:lpstr>Segoe UI Light</vt:lpstr>
      <vt:lpstr>Segoe UI Semibold</vt:lpstr>
      <vt:lpstr>Segoe UI Semilight</vt:lpstr>
      <vt:lpstr>Symbol</vt:lpstr>
      <vt:lpstr>Times New Roman</vt:lpstr>
      <vt:lpstr>Wingdings</vt:lpstr>
      <vt:lpstr>Office Theme</vt:lpstr>
      <vt:lpstr>PowerPoint Presentation</vt:lpstr>
      <vt:lpstr>Introduction</vt:lpstr>
      <vt:lpstr>Agenda</vt:lpstr>
      <vt:lpstr>Power Platform Fundamentals</vt:lpstr>
      <vt:lpstr>Several challenges block your path</vt:lpstr>
      <vt:lpstr>Microsoft Power Platform</vt:lpstr>
      <vt:lpstr>Common Data Service:  What is it?</vt:lpstr>
      <vt:lpstr>Common Data Model – Jumpstart your build</vt:lpstr>
      <vt:lpstr>Education Accelerator v3</vt:lpstr>
      <vt:lpstr>Cloud and on-premises connectivity </vt:lpstr>
      <vt:lpstr>The Power Platform in Context</vt:lpstr>
      <vt:lpstr>First Party Applications</vt:lpstr>
      <vt:lpstr>Power Platform Education Process Examples</vt:lpstr>
      <vt:lpstr>Education Build Examples</vt:lpstr>
      <vt:lpstr>Power Platform Application Examples</vt:lpstr>
      <vt:lpstr>Mazik Back to School Solution</vt:lpstr>
      <vt:lpstr>Always-On Enterprise Customer Service with Dynamics</vt:lpstr>
      <vt:lpstr>Feature summary</vt:lpstr>
      <vt:lpstr>Omnichannel engagement</vt:lpstr>
      <vt:lpstr>Demo – Employee end to end agile processes  School Employees</vt:lpstr>
      <vt:lpstr>Why is Williams School considering Power Platform?</vt:lpstr>
      <vt:lpstr>Demo Elements Williams School – Built on CDS database</vt:lpstr>
      <vt:lpstr>Demo</vt:lpstr>
      <vt:lpstr>Business value delivered to Williams School</vt:lpstr>
      <vt:lpstr>Williams School – Digitally transforming with the Power Platform </vt:lpstr>
      <vt:lpstr>Resources</vt:lpstr>
      <vt:lpstr>Resources</vt:lpstr>
      <vt:lpstr>PowerPoint Presentation</vt:lpstr>
      <vt:lpstr>Wrap Up and QA</vt:lpstr>
      <vt:lpstr>Thank You!  Stan Ray US EDU Power Platform and Dynamics Team StanRay@Microsoft.com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Platform Movie Deck 04/17/2020</dc:title>
  <dc:creator>Stan Ray</dc:creator>
  <cp:lastModifiedBy>Stan Ray</cp:lastModifiedBy>
  <cp:revision>192</cp:revision>
  <dcterms:created xsi:type="dcterms:W3CDTF">2020-04-17T21:00:51Z</dcterms:created>
  <dcterms:modified xsi:type="dcterms:W3CDTF">2020-10-23T17:55:34Z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2020-04-17T21:08:33.0166573Z</vt:lpwstr>
  </property>
  <property fmtid="{D5CDD505-2E9C-101B-9397-08002B2CF9AE}" pid="5" name="MSIP_Label_f42aa342-8706-4288-bd11-ebb85995028c_Name">
    <vt:lpwstr>General</vt:lpwstr>
  </property>
  <property fmtid="{D5CDD505-2E9C-101B-9397-08002B2CF9AE}" pid="6" name="MSIP_Label_f42aa342-8706-4288-bd11-ebb85995028c_ActionId">
    <vt:lpwstr>5ce5c5a3-9c73-47ee-b94b-3a153c9b6e75</vt:lpwstr>
  </property>
  <property fmtid="{D5CDD505-2E9C-101B-9397-08002B2CF9AE}" pid="7" name="MSIP_Label_f42aa342-8706-4288-bd11-ebb85995028c_Extended_MSFT_Method">
    <vt:lpwstr>Automatic</vt:lpwstr>
  </property>
  <property fmtid="{D5CDD505-2E9C-101B-9397-08002B2CF9AE}" pid="8" name="Sensitivity">
    <vt:lpwstr>General</vt:lpwstr>
  </property>
</Properties>
</file>